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016">
          <p15:clr>
            <a:srgbClr val="A4A3A4"/>
          </p15:clr>
        </p15:guide>
        <p15:guide id="3" pos="264">
          <p15:clr>
            <a:srgbClr val="A4A3A4"/>
          </p15:clr>
        </p15:guide>
        <p15:guide id="4" pos="1392">
          <p15:clr>
            <a:srgbClr val="A4A3A4"/>
          </p15:clr>
        </p15:guide>
        <p15:guide id="5" pos="256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0" roundtripDataSignature="AMtx7mhFhnRgH7qVrWynMNUOAX/FK+tk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C4A184D-840E-4352-8524-47E10D383EA9}">
  <a:tblStyle styleId="{0C4A184D-840E-4352-8524-47E10D383EA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930" y="96"/>
      </p:cViewPr>
      <p:guideLst>
        <p:guide orient="horz" pos="2160"/>
        <p:guide pos="2016"/>
        <p:guide pos="264"/>
        <p:guide pos="1392"/>
        <p:guide pos="25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Logo">
  <p:cSld name="SBU Log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9665" y="268"/>
            <a:ext cx="9163665" cy="68722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Google Shape;18;p5"/>
          <p:cNvCxnSpPr/>
          <p:nvPr/>
        </p:nvCxnSpPr>
        <p:spPr>
          <a:xfrm>
            <a:off x="1769806" y="4657197"/>
            <a:ext cx="7374194" cy="181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dot"/>
            <a:miter lim="800000"/>
            <a:headEnd type="none" w="sm" len="sm"/>
            <a:tailEnd type="none" w="sm" len="sm"/>
          </a:ln>
        </p:spPr>
      </p:cxnSp>
      <p:pic>
        <p:nvPicPr>
          <p:cNvPr id="19" name="Google Shape;1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7377" y="1272796"/>
            <a:ext cx="4006236" cy="6850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9805" y="2356161"/>
            <a:ext cx="5597465" cy="209164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1686846" y="4860050"/>
            <a:ext cx="6393426" cy="81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C0C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C0C0C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C0C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C0C0C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C0C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C0C0C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C0C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C0C0C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Text-3 Photos">
  <p:cSld name="SBU Text-3 Photo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>
            <a:spLocks noGrp="1"/>
          </p:cNvSpPr>
          <p:nvPr>
            <p:ph type="pic" idx="2"/>
          </p:nvPr>
        </p:nvSpPr>
        <p:spPr>
          <a:xfrm>
            <a:off x="6323801" y="962913"/>
            <a:ext cx="2194911" cy="227110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4"/>
          <p:cNvSpPr>
            <a:spLocks noGrp="1"/>
          </p:cNvSpPr>
          <p:nvPr>
            <p:ph type="pic" idx="3"/>
          </p:nvPr>
        </p:nvSpPr>
        <p:spPr>
          <a:xfrm>
            <a:off x="6323801" y="3321427"/>
            <a:ext cx="2194911" cy="226582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626116" y="897538"/>
            <a:ext cx="3335552" cy="97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body" idx="1"/>
          </p:nvPr>
        </p:nvSpPr>
        <p:spPr>
          <a:xfrm>
            <a:off x="626116" y="2039016"/>
            <a:ext cx="3335552" cy="361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4"/>
          <p:cNvSpPr>
            <a:spLocks noGrp="1"/>
          </p:cNvSpPr>
          <p:nvPr>
            <p:ph type="pic" idx="4"/>
          </p:nvPr>
        </p:nvSpPr>
        <p:spPr>
          <a:xfrm>
            <a:off x="4054287" y="961466"/>
            <a:ext cx="2161751" cy="462578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5"/>
          </p:nvPr>
        </p:nvSpPr>
        <p:spPr>
          <a:xfrm>
            <a:off x="4054287" y="5735336"/>
            <a:ext cx="4465043" cy="2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3 Photos">
  <p:cSld name="SBU 3 Photo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1233016" y="908553"/>
            <a:ext cx="6612962" cy="1134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5"/>
          <p:cNvSpPr>
            <a:spLocks noGrp="1"/>
          </p:cNvSpPr>
          <p:nvPr>
            <p:ph type="pic" idx="2"/>
          </p:nvPr>
        </p:nvSpPr>
        <p:spPr>
          <a:xfrm>
            <a:off x="1233015" y="2385579"/>
            <a:ext cx="2095593" cy="300027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5"/>
          <p:cNvSpPr>
            <a:spLocks noGrp="1"/>
          </p:cNvSpPr>
          <p:nvPr>
            <p:ph type="pic" idx="3"/>
          </p:nvPr>
        </p:nvSpPr>
        <p:spPr>
          <a:xfrm>
            <a:off x="5736210" y="2385579"/>
            <a:ext cx="2109083" cy="300075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4"/>
          </p:nvPr>
        </p:nvSpPr>
        <p:spPr>
          <a:xfrm>
            <a:off x="3484694" y="2385696"/>
            <a:ext cx="2095511" cy="300016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>
            <a:off x="1233015" y="5457462"/>
            <a:ext cx="2095593" cy="2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5"/>
          </p:nvPr>
        </p:nvSpPr>
        <p:spPr>
          <a:xfrm>
            <a:off x="3484694" y="5457462"/>
            <a:ext cx="2095511" cy="2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6"/>
          </p:nvPr>
        </p:nvSpPr>
        <p:spPr>
          <a:xfrm>
            <a:off x="5736209" y="5457462"/>
            <a:ext cx="2109084" cy="2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Text 1 Chart">
  <p:cSld name="SBU Text 1 Char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626115" y="897538"/>
            <a:ext cx="3335552" cy="97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626115" y="2039016"/>
            <a:ext cx="3335552" cy="361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8" name="Google Shape;88;p16"/>
          <p:cNvSpPr>
            <a:spLocks noGrp="1"/>
          </p:cNvSpPr>
          <p:nvPr>
            <p:ph type="chart" idx="2"/>
          </p:nvPr>
        </p:nvSpPr>
        <p:spPr>
          <a:xfrm>
            <a:off x="4047564" y="962025"/>
            <a:ext cx="4469993" cy="462522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3"/>
          </p:nvPr>
        </p:nvSpPr>
        <p:spPr>
          <a:xfrm>
            <a:off x="4054287" y="5735336"/>
            <a:ext cx="4465043" cy="2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Full Page Photo">
  <p:cSld name="SBU Full Page Phot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9665" y="268"/>
            <a:ext cx="9163665" cy="6872211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>
            <a:spLocks noGrp="1"/>
          </p:cNvSpPr>
          <p:nvPr>
            <p:ph type="pic" idx="2"/>
          </p:nvPr>
        </p:nvSpPr>
        <p:spPr>
          <a:xfrm>
            <a:off x="628650" y="723919"/>
            <a:ext cx="7886700" cy="46818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7"/>
          <p:cNvSpPr txBox="1"/>
          <p:nvPr/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sz="1000" b="1" i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94" name="Google Shape;94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8650" y="6360394"/>
            <a:ext cx="780725" cy="292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650" y="197984"/>
            <a:ext cx="1867979" cy="31943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6" name="Google Shape;96;p17"/>
          <p:cNvCxnSpPr/>
          <p:nvPr/>
        </p:nvCxnSpPr>
        <p:spPr>
          <a:xfrm>
            <a:off x="628650" y="6241200"/>
            <a:ext cx="7890681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dot"/>
            <a:miter lim="800000"/>
            <a:headEnd type="none" w="sm" len="sm"/>
            <a:tailEnd type="none" w="sm" len="sm"/>
          </a:ln>
        </p:spPr>
      </p:cxnSp>
      <p:sp>
        <p:nvSpPr>
          <p:cNvPr id="97" name="Google Shape;97;p17"/>
          <p:cNvSpPr txBox="1">
            <a:spLocks noGrp="1"/>
          </p:cNvSpPr>
          <p:nvPr>
            <p:ph type="body" idx="1"/>
          </p:nvPr>
        </p:nvSpPr>
        <p:spPr>
          <a:xfrm>
            <a:off x="5583893" y="5720772"/>
            <a:ext cx="2935438" cy="319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Left Bulleted Text">
  <p:cSld name="SBU Left Bulleted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628650" y="957790"/>
            <a:ext cx="2212142" cy="2457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2958353" y="957786"/>
            <a:ext cx="5556998" cy="4817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Title Slide">
  <p:cSld name="SBU 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9665" y="268"/>
            <a:ext cx="9163665" cy="6872211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530837" y="1904962"/>
            <a:ext cx="7886700" cy="3052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Verdana"/>
              <a:buNone/>
              <a:defRPr sz="60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6526774" y="6429217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8650" y="6360394"/>
            <a:ext cx="780725" cy="292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650" y="197984"/>
            <a:ext cx="1867979" cy="31943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" name="Google Shape;32;p7"/>
          <p:cNvCxnSpPr/>
          <p:nvPr/>
        </p:nvCxnSpPr>
        <p:spPr>
          <a:xfrm>
            <a:off x="628650" y="6241200"/>
            <a:ext cx="7890681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dot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Centered Text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1238865" y="908553"/>
            <a:ext cx="6612962" cy="113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1238865" y="2141908"/>
            <a:ext cx="6612962" cy="3633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Centered Text-2 Column">
  <p:cSld name="SBU Centered Text-2 Colum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1233016" y="908553"/>
            <a:ext cx="6612962" cy="1134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1"/>
          </p:nvPr>
        </p:nvSpPr>
        <p:spPr>
          <a:xfrm>
            <a:off x="1233016" y="2141907"/>
            <a:ext cx="3216828" cy="3633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629150" y="2141907"/>
            <a:ext cx="3216828" cy="3633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Centered Bulleted Text">
  <p:cSld name="SBU Centered Bulleted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1233016" y="908553"/>
            <a:ext cx="6612962" cy="1134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1236630" y="2141906"/>
            <a:ext cx="6609348" cy="3633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04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/>
          <p:nvPr/>
        </p:nvSpPr>
        <p:spPr>
          <a:xfrm>
            <a:off x="8283350" y="107093"/>
            <a:ext cx="612668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A103_ProjectKickoff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Text 1 Photo">
  <p:cSld name="SBU Text 1 Phot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/>
          </p:nvPr>
        </p:nvSpPr>
        <p:spPr>
          <a:xfrm>
            <a:off x="626115" y="897538"/>
            <a:ext cx="3335552" cy="97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626115" y="2039016"/>
            <a:ext cx="3335552" cy="361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11"/>
          <p:cNvSpPr>
            <a:spLocks noGrp="1"/>
          </p:cNvSpPr>
          <p:nvPr>
            <p:ph type="pic" idx="2"/>
          </p:nvPr>
        </p:nvSpPr>
        <p:spPr>
          <a:xfrm>
            <a:off x="4054287" y="961466"/>
            <a:ext cx="4465043" cy="462578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054287" y="5735336"/>
            <a:ext cx="4465043" cy="2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Bulleted Text 1 Photo">
  <p:cSld name="SBU Bulleted Text 1 Phot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626114" y="897538"/>
            <a:ext cx="3335552" cy="97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12"/>
          <p:cNvSpPr>
            <a:spLocks noGrp="1"/>
          </p:cNvSpPr>
          <p:nvPr>
            <p:ph type="pic" idx="2"/>
          </p:nvPr>
        </p:nvSpPr>
        <p:spPr>
          <a:xfrm>
            <a:off x="4054287" y="961466"/>
            <a:ext cx="4465043" cy="462578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1"/>
          </p:nvPr>
        </p:nvSpPr>
        <p:spPr>
          <a:xfrm>
            <a:off x="626114" y="2039016"/>
            <a:ext cx="3335552" cy="361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04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3"/>
          </p:nvPr>
        </p:nvSpPr>
        <p:spPr>
          <a:xfrm>
            <a:off x="4054287" y="5735336"/>
            <a:ext cx="4465043" cy="2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BU Text-2 Photos">
  <p:cSld name="SBU Text-2 Photo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>
            <a:spLocks noGrp="1"/>
          </p:cNvSpPr>
          <p:nvPr>
            <p:ph type="pic" idx="2"/>
          </p:nvPr>
        </p:nvSpPr>
        <p:spPr>
          <a:xfrm>
            <a:off x="4054288" y="961466"/>
            <a:ext cx="2155249" cy="462407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>
            <a:spLocks noGrp="1"/>
          </p:cNvSpPr>
          <p:nvPr>
            <p:ph type="pic" idx="3"/>
          </p:nvPr>
        </p:nvSpPr>
        <p:spPr>
          <a:xfrm>
            <a:off x="6321978" y="962912"/>
            <a:ext cx="2196734" cy="462262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624199" y="897538"/>
            <a:ext cx="3335552" cy="972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  <a:defRPr sz="3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624199" y="2039016"/>
            <a:ext cx="3335552" cy="3616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r">
              <a:spcBef>
                <a:spcPts val="0"/>
              </a:spcBef>
              <a:buNone/>
              <a:defRPr sz="1000" b="1" i="0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body" idx="4"/>
          </p:nvPr>
        </p:nvSpPr>
        <p:spPr>
          <a:xfrm>
            <a:off x="4054288" y="5735336"/>
            <a:ext cx="2155249" cy="2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5"/>
          </p:nvPr>
        </p:nvSpPr>
        <p:spPr>
          <a:xfrm>
            <a:off x="6321978" y="5735336"/>
            <a:ext cx="2196734" cy="2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28383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4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6218" y="268"/>
            <a:ext cx="9163665" cy="687221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4"/>
          <p:cNvSpPr/>
          <p:nvPr/>
        </p:nvSpPr>
        <p:spPr>
          <a:xfrm>
            <a:off x="201478" y="0"/>
            <a:ext cx="8772041" cy="687274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743200" marR="0" lvl="6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‘</a:t>
            </a:r>
            <a:endParaRPr/>
          </a:p>
        </p:txBody>
      </p:sp>
      <p:pic>
        <p:nvPicPr>
          <p:cNvPr id="12" name="Google Shape;12;p4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628650" y="204428"/>
            <a:ext cx="1865601" cy="3153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4"/>
          <p:cNvCxnSpPr/>
          <p:nvPr/>
        </p:nvCxnSpPr>
        <p:spPr>
          <a:xfrm>
            <a:off x="628650" y="6248472"/>
            <a:ext cx="7890681" cy="1"/>
          </a:xfrm>
          <a:prstGeom prst="straightConnector1">
            <a:avLst/>
          </a:prstGeom>
          <a:noFill/>
          <a:ln w="19050" cap="flat" cmpd="sng">
            <a:solidFill>
              <a:srgbClr val="C0C0C0"/>
            </a:solidFill>
            <a:prstDash val="dot"/>
            <a:miter lim="800000"/>
            <a:headEnd type="none" w="sm" len="sm"/>
            <a:tailEnd type="none" w="sm" len="sm"/>
          </a:ln>
        </p:spPr>
      </p:cxnSp>
      <p:pic>
        <p:nvPicPr>
          <p:cNvPr id="14" name="Google Shape;14;p4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28650" y="6359092"/>
            <a:ext cx="780724" cy="28880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rgbClr val="82838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1686846" y="4860050"/>
            <a:ext cx="6877732" cy="81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60"/>
              <a:buNone/>
            </a:pPr>
            <a:r>
              <a:rPr lang="en-US" sz="1860" b="0" dirty="0"/>
              <a:t>Name of Demand </a:t>
            </a:r>
            <a:r>
              <a:rPr lang="en-US" sz="930" b="0" dirty="0"/>
              <a:t>(DEM###)</a:t>
            </a:r>
            <a:br>
              <a:rPr lang="en-US" sz="930" b="0" dirty="0"/>
            </a:br>
            <a:endParaRPr sz="930" b="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60"/>
              <a:buNone/>
            </a:pPr>
            <a:r>
              <a:rPr lang="en-US" sz="1860" b="0" dirty="0"/>
              <a:t>Presenter, Title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/>
          <p:nvPr/>
        </p:nvSpPr>
        <p:spPr>
          <a:xfrm>
            <a:off x="457200" y="630936"/>
            <a:ext cx="8341725" cy="493775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 txBox="1">
            <a:spLocks noGrp="1"/>
          </p:cNvSpPr>
          <p:nvPr>
            <p:ph type="title"/>
          </p:nvPr>
        </p:nvSpPr>
        <p:spPr>
          <a:xfrm>
            <a:off x="560717" y="265297"/>
            <a:ext cx="8277181" cy="274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erdana"/>
              <a:buNone/>
            </a:pPr>
            <a:r>
              <a:rPr lang="en-US" sz="2000" dirty="0"/>
              <a:t>Demand name here</a:t>
            </a:r>
            <a:endParaRPr sz="2000" dirty="0"/>
          </a:p>
        </p:txBody>
      </p:sp>
      <p:sp>
        <p:nvSpPr>
          <p:cNvPr id="111" name="Google Shape;111;p2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2" name="Google Shape;112;p2"/>
          <p:cNvSpPr txBox="1">
            <a:spLocks noGrp="1"/>
          </p:cNvSpPr>
          <p:nvPr>
            <p:ph type="body" idx="1"/>
          </p:nvPr>
        </p:nvSpPr>
        <p:spPr>
          <a:xfrm>
            <a:off x="356616" y="1142999"/>
            <a:ext cx="8432098" cy="1014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Case</a:t>
            </a:r>
            <a:r>
              <a:rPr lang="en-US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445659" y="627363"/>
            <a:ext cx="258372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Sponsor(s):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DoIT Technical Lead:</a:t>
            </a:r>
            <a:endParaRPr dirty="0"/>
          </a:p>
        </p:txBody>
      </p:sp>
      <p:sp>
        <p:nvSpPr>
          <p:cNvPr id="114" name="Google Shape;114;p2"/>
          <p:cNvSpPr txBox="1"/>
          <p:nvPr/>
        </p:nvSpPr>
        <p:spPr>
          <a:xfrm>
            <a:off x="5447427" y="627363"/>
            <a:ext cx="193469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Estimated Project duration: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Cost: $</a:t>
            </a: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457200" y="3874768"/>
            <a:ext cx="8341725" cy="493775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445658" y="3291776"/>
            <a:ext cx="8341725" cy="461665"/>
          </a:xfrm>
          <a:prstGeom prst="rect">
            <a:avLst/>
          </a:prstGeom>
          <a:solidFill>
            <a:srgbClr val="9CC2E5"/>
          </a:solidFill>
          <a:ln>
            <a:solidFill>
              <a:schemeClr val="tx1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Functional Team Lead: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Technical Lead:</a:t>
            </a:r>
            <a:endParaRPr dirty="0"/>
          </a:p>
        </p:txBody>
      </p:sp>
      <p:sp>
        <p:nvSpPr>
          <p:cNvPr id="117" name="Google Shape;117;p2"/>
          <p:cNvSpPr txBox="1"/>
          <p:nvPr/>
        </p:nvSpPr>
        <p:spPr>
          <a:xfrm>
            <a:off x="5447427" y="3871195"/>
            <a:ext cx="48763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TBD: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8" name="Google Shape;118;p2"/>
          <p:cNvGraphicFramePr/>
          <p:nvPr>
            <p:extLst>
              <p:ext uri="{D42A27DB-BD31-4B8C-83A1-F6EECF244321}">
                <p14:modId xmlns:p14="http://schemas.microsoft.com/office/powerpoint/2010/main" val="3227705512"/>
              </p:ext>
            </p:extLst>
          </p:nvPr>
        </p:nvGraphicFramePr>
        <p:xfrm>
          <a:off x="445658" y="3872710"/>
          <a:ext cx="8341725" cy="2045575"/>
        </p:xfrm>
        <a:graphic>
          <a:graphicData uri="http://schemas.openxmlformats.org/drawingml/2006/table">
            <a:tbl>
              <a:tblPr firstRow="1" bandRow="1">
                <a:noFill/>
                <a:tableStyleId>{0C4A184D-840E-4352-8524-47E10D383EA9}</a:tableStyleId>
              </a:tblPr>
              <a:tblGrid>
                <a:gridCol w="182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/>
                        <a:t>Benefits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Opportunity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Risk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5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"/>
          <p:cNvSpPr txBox="1">
            <a:spLocks noGrp="1"/>
          </p:cNvSpPr>
          <p:nvPr>
            <p:ph type="title"/>
          </p:nvPr>
        </p:nvSpPr>
        <p:spPr>
          <a:xfrm>
            <a:off x="628650" y="957800"/>
            <a:ext cx="6851142" cy="5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erdana"/>
              <a:buNone/>
            </a:pPr>
            <a:r>
              <a:rPr lang="en-US" dirty="0"/>
              <a:t>Return on Investment (ROI)</a:t>
            </a:r>
            <a:endParaRPr dirty="0"/>
          </a:p>
        </p:txBody>
      </p:sp>
      <p:sp>
        <p:nvSpPr>
          <p:cNvPr id="124" name="Google Shape;124;p3"/>
          <p:cNvSpPr txBox="1">
            <a:spLocks noGrp="1"/>
          </p:cNvSpPr>
          <p:nvPr>
            <p:ph type="sldNum" idx="12"/>
          </p:nvPr>
        </p:nvSpPr>
        <p:spPr>
          <a:xfrm>
            <a:off x="6532284" y="64251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A61CEF-6ED9-47BB-9363-09C1BBD823A9}"/>
              </a:ext>
            </a:extLst>
          </p:cNvPr>
          <p:cNvSpPr txBox="1"/>
          <p:nvPr/>
        </p:nvSpPr>
        <p:spPr>
          <a:xfrm>
            <a:off x="2542032" y="2414016"/>
            <a:ext cx="39902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chemeClr val="bg2"/>
                </a:solidFill>
              </a:rPr>
              <a:t>Insert a screenshot of the Project Summary tab of the </a:t>
            </a:r>
            <a:r>
              <a:rPr lang="en-US" sz="2800" i="1" dirty="0" err="1">
                <a:solidFill>
                  <a:schemeClr val="bg2"/>
                </a:solidFill>
              </a:rPr>
              <a:t>DoIT_ROI</a:t>
            </a:r>
            <a:r>
              <a:rPr lang="en-US" sz="2800" i="1" dirty="0">
                <a:solidFill>
                  <a:schemeClr val="bg2"/>
                </a:solidFill>
              </a:rPr>
              <a:t> spreadsheet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ony Brook University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65</Words>
  <Application>Microsoft Office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Georgia</vt:lpstr>
      <vt:lpstr>Verdana</vt:lpstr>
      <vt:lpstr>Stony Brook University</vt:lpstr>
      <vt:lpstr>PowerPoint Presentation</vt:lpstr>
      <vt:lpstr>Demand name here</vt:lpstr>
      <vt:lpstr>Return on Investment (ROI)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Heather J Mclaughlin</cp:lastModifiedBy>
  <cp:revision>3</cp:revision>
  <dcterms:created xsi:type="dcterms:W3CDTF">2015-10-09T21:49:46Z</dcterms:created>
  <dcterms:modified xsi:type="dcterms:W3CDTF">2019-07-22T17:01:30Z</dcterms:modified>
</cp:coreProperties>
</file>