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2.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3.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4.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5.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6.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7.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9.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0.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11.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2.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3.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4.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15.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16.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notesSlides/notesSlide17.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8.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19.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notesSlides/notesSlide20.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21.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notesSlides/notesSlide22.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373" r:id="rId5"/>
    <p:sldId id="394" r:id="rId6"/>
    <p:sldId id="298" r:id="rId7"/>
    <p:sldId id="395" r:id="rId8"/>
    <p:sldId id="259" r:id="rId9"/>
    <p:sldId id="260" r:id="rId10"/>
    <p:sldId id="306" r:id="rId11"/>
    <p:sldId id="305" r:id="rId12"/>
    <p:sldId id="340" r:id="rId13"/>
    <p:sldId id="385" r:id="rId14"/>
    <p:sldId id="308" r:id="rId15"/>
    <p:sldId id="398" r:id="rId16"/>
    <p:sldId id="374" r:id="rId17"/>
    <p:sldId id="399" r:id="rId18"/>
    <p:sldId id="269" r:id="rId19"/>
    <p:sldId id="369" r:id="rId20"/>
    <p:sldId id="271" r:id="rId21"/>
    <p:sldId id="376" r:id="rId22"/>
    <p:sldId id="348" r:id="rId23"/>
    <p:sldId id="321" r:id="rId24"/>
    <p:sldId id="319" r:id="rId25"/>
    <p:sldId id="359" r:id="rId26"/>
    <p:sldId id="384" r:id="rId27"/>
    <p:sldId id="357" r:id="rId28"/>
    <p:sldId id="370" r:id="rId29"/>
    <p:sldId id="281" r:id="rId30"/>
    <p:sldId id="360" r:id="rId31"/>
    <p:sldId id="283" r:id="rId32"/>
    <p:sldId id="313" r:id="rId33"/>
    <p:sldId id="332" r:id="rId34"/>
    <p:sldId id="386" r:id="rId35"/>
    <p:sldId id="334" r:id="rId36"/>
    <p:sldId id="377" r:id="rId37"/>
    <p:sldId id="389" r:id="rId38"/>
  </p:sldIdLst>
  <p:sldSz cx="12192000" cy="6858000"/>
  <p:notesSz cx="7010400" cy="92964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S Sharma" initials="JS" lastIdx="11" clrIdx="0">
    <p:extLst>
      <p:ext uri="{19B8F6BF-5375-455C-9EA6-DF929625EA0E}">
        <p15:presenceInfo xmlns:p15="http://schemas.microsoft.com/office/powerpoint/2012/main" userId="S003BFFD852CE62C@LIVE.COM" providerId="AD"/>
      </p:ext>
    </p:extLst>
  </p:cmAuthor>
  <p:cmAuthor id="2" name="Nichole M Gladky" initials="NG" lastIdx="8" clrIdx="1">
    <p:extLst>
      <p:ext uri="{19B8F6BF-5375-455C-9EA6-DF929625EA0E}">
        <p15:presenceInfo xmlns:p15="http://schemas.microsoft.com/office/powerpoint/2012/main" userId="S003BFFD852CE016@LIVE.COM" providerId="AD"/>
      </p:ext>
    </p:extLst>
  </p:cmAuthor>
  <p:cmAuthor id="3" name="Nichole M Gladky" initials="NMG" lastIdx="1" clrIdx="2">
    <p:extLst>
      <p:ext uri="{19B8F6BF-5375-455C-9EA6-DF929625EA0E}">
        <p15:presenceInfo xmlns:p15="http://schemas.microsoft.com/office/powerpoint/2012/main" userId="S-1-5-21-30371924-1664817342-1491421105-1053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D5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DF70B2-6E4C-45E3-AB85-5E4D8A6DD60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D016D07-B7EA-447B-9EFD-D4C9F5CF23B9}">
      <dgm:prSet phldrT="[Text]" custT="1"/>
      <dgm:spPr/>
      <dgm:t>
        <a:bodyPr/>
        <a:lstStyle/>
        <a:p>
          <a:r>
            <a:rPr lang="en-US" sz="2800" b="1" dirty="0" smtClean="0"/>
            <a:t>Department ID # 88888888</a:t>
          </a:r>
        </a:p>
        <a:p>
          <a:r>
            <a:rPr lang="en-US" sz="2000" dirty="0" smtClean="0"/>
            <a:t>This is your </a:t>
          </a:r>
          <a:r>
            <a:rPr lang="en-US" sz="2000" b="1" dirty="0" smtClean="0"/>
            <a:t>main</a:t>
          </a:r>
          <a:r>
            <a:rPr lang="en-US" sz="2000" dirty="0" smtClean="0"/>
            <a:t> State Budget acct.  </a:t>
          </a:r>
        </a:p>
        <a:p>
          <a:r>
            <a:rPr lang="en-US" sz="2000" dirty="0" smtClean="0"/>
            <a:t>Create Assignments under this</a:t>
          </a:r>
          <a:r>
            <a:rPr lang="en-US" sz="1600" dirty="0" smtClean="0"/>
            <a:t>.</a:t>
          </a:r>
        </a:p>
        <a:p>
          <a:endParaRPr lang="en-US" sz="1200" dirty="0"/>
        </a:p>
      </dgm:t>
    </dgm:pt>
    <dgm:pt modelId="{15342B7F-5DA6-4C2E-B09C-94D7924C8AFB}" type="parTrans" cxnId="{CAB44ED6-6C0B-4A1D-9EE9-4E0A6DDED852}">
      <dgm:prSet/>
      <dgm:spPr/>
      <dgm:t>
        <a:bodyPr/>
        <a:lstStyle/>
        <a:p>
          <a:endParaRPr lang="en-US"/>
        </a:p>
      </dgm:t>
    </dgm:pt>
    <dgm:pt modelId="{3FC3A3E9-D17C-4C8A-9029-B85D693037AC}" type="sibTrans" cxnId="{CAB44ED6-6C0B-4A1D-9EE9-4E0A6DDED852}">
      <dgm:prSet/>
      <dgm:spPr/>
      <dgm:t>
        <a:bodyPr/>
        <a:lstStyle/>
        <a:p>
          <a:endParaRPr lang="en-US"/>
        </a:p>
      </dgm:t>
    </dgm:pt>
    <dgm:pt modelId="{5D4BFA84-495F-4345-AE94-11F5975437D2}">
      <dgm:prSet phldrT="[Text]"/>
      <dgm:spPr/>
      <dgm:t>
        <a:bodyPr/>
        <a:lstStyle/>
        <a:p>
          <a:r>
            <a:rPr lang="en-US" b="1" dirty="0" smtClean="0"/>
            <a:t>Account code:  44444444</a:t>
          </a:r>
        </a:p>
        <a:p>
          <a:r>
            <a:rPr lang="en-US" dirty="0" smtClean="0"/>
            <a:t>Some salaries may be dispersed against this acct. code.</a:t>
          </a:r>
          <a:endParaRPr lang="en-US" dirty="0"/>
        </a:p>
      </dgm:t>
    </dgm:pt>
    <dgm:pt modelId="{34BE6E56-382D-4DE3-BFA5-F646D042D233}" type="parTrans" cxnId="{5A1FDC18-58C7-4208-B571-C7EF180B557C}">
      <dgm:prSet/>
      <dgm:spPr/>
      <dgm:t>
        <a:bodyPr/>
        <a:lstStyle/>
        <a:p>
          <a:endParaRPr lang="en-US"/>
        </a:p>
      </dgm:t>
    </dgm:pt>
    <dgm:pt modelId="{40F4DC2C-2A9B-496B-926D-B10D3C53F8C9}" type="sibTrans" cxnId="{5A1FDC18-58C7-4208-B571-C7EF180B557C}">
      <dgm:prSet/>
      <dgm:spPr/>
      <dgm:t>
        <a:bodyPr/>
        <a:lstStyle/>
        <a:p>
          <a:endParaRPr lang="en-US"/>
        </a:p>
      </dgm:t>
    </dgm:pt>
    <dgm:pt modelId="{071554E2-0D7F-45EE-8896-B530E7977DB4}">
      <dgm:prSet phldrT="[Text]"/>
      <dgm:spPr/>
      <dgm:t>
        <a:bodyPr/>
        <a:lstStyle/>
        <a:p>
          <a:r>
            <a:rPr lang="en-US" b="1" dirty="0" smtClean="0"/>
            <a:t>Account code:  3333333</a:t>
          </a:r>
        </a:p>
        <a:p>
          <a:r>
            <a:rPr lang="en-US" dirty="0" smtClean="0"/>
            <a:t>Some salaries may be dispersed against this acct. code.</a:t>
          </a:r>
          <a:endParaRPr lang="en-US" dirty="0"/>
        </a:p>
      </dgm:t>
    </dgm:pt>
    <dgm:pt modelId="{CBF6A027-BD0E-41D8-8C2D-0AD5A88DF158}" type="parTrans" cxnId="{C904E5DC-87AC-4099-8BEE-BAC645728010}">
      <dgm:prSet/>
      <dgm:spPr/>
      <dgm:t>
        <a:bodyPr/>
        <a:lstStyle/>
        <a:p>
          <a:endParaRPr lang="en-US"/>
        </a:p>
      </dgm:t>
    </dgm:pt>
    <dgm:pt modelId="{72D7A994-7B76-4F0D-9BDF-69E275AF793C}" type="sibTrans" cxnId="{C904E5DC-87AC-4099-8BEE-BAC645728010}">
      <dgm:prSet/>
      <dgm:spPr/>
      <dgm:t>
        <a:bodyPr/>
        <a:lstStyle/>
        <a:p>
          <a:endParaRPr lang="en-US"/>
        </a:p>
      </dgm:t>
    </dgm:pt>
    <dgm:pt modelId="{0BCCD122-2021-49A4-B8E3-784BE8807433}">
      <dgm:prSet phldrT="[Text]"/>
      <dgm:spPr/>
      <dgm:t>
        <a:bodyPr/>
        <a:lstStyle/>
        <a:p>
          <a:r>
            <a:rPr lang="en-US" b="1" dirty="0" smtClean="0"/>
            <a:t>Account code:  2222222</a:t>
          </a:r>
        </a:p>
        <a:p>
          <a:r>
            <a:rPr lang="en-US" dirty="0" smtClean="0"/>
            <a:t>Some salaries may be dispersed against this acct. code.</a:t>
          </a:r>
          <a:endParaRPr lang="en-US" dirty="0"/>
        </a:p>
      </dgm:t>
    </dgm:pt>
    <dgm:pt modelId="{95FC731A-3AF8-4548-9F65-86AE550A21EA}" type="parTrans" cxnId="{13C9A5E2-0BB9-4F1D-A629-F9CD87F17BAC}">
      <dgm:prSet/>
      <dgm:spPr/>
      <dgm:t>
        <a:bodyPr/>
        <a:lstStyle/>
        <a:p>
          <a:endParaRPr lang="en-US"/>
        </a:p>
      </dgm:t>
    </dgm:pt>
    <dgm:pt modelId="{572AB5C8-BA9E-422E-8658-559212107878}" type="sibTrans" cxnId="{13C9A5E2-0BB9-4F1D-A629-F9CD87F17BAC}">
      <dgm:prSet/>
      <dgm:spPr/>
      <dgm:t>
        <a:bodyPr/>
        <a:lstStyle/>
        <a:p>
          <a:endParaRPr lang="en-US"/>
        </a:p>
      </dgm:t>
    </dgm:pt>
    <dgm:pt modelId="{AC956CD0-616D-439D-9DD3-A3DD3F876E5E}" type="pres">
      <dgm:prSet presAssocID="{FADF70B2-6E4C-45E3-AB85-5E4D8A6DD60D}" presName="hierChild1" presStyleCnt="0">
        <dgm:presLayoutVars>
          <dgm:orgChart val="1"/>
          <dgm:chPref val="1"/>
          <dgm:dir/>
          <dgm:animOne val="branch"/>
          <dgm:animLvl val="lvl"/>
          <dgm:resizeHandles/>
        </dgm:presLayoutVars>
      </dgm:prSet>
      <dgm:spPr/>
      <dgm:t>
        <a:bodyPr/>
        <a:lstStyle/>
        <a:p>
          <a:endParaRPr lang="en-US"/>
        </a:p>
      </dgm:t>
    </dgm:pt>
    <dgm:pt modelId="{84873C9A-297D-4B90-9DC2-0ECBD6E8FD1A}" type="pres">
      <dgm:prSet presAssocID="{BD016D07-B7EA-447B-9EFD-D4C9F5CF23B9}" presName="hierRoot1" presStyleCnt="0">
        <dgm:presLayoutVars>
          <dgm:hierBranch val="init"/>
        </dgm:presLayoutVars>
      </dgm:prSet>
      <dgm:spPr/>
    </dgm:pt>
    <dgm:pt modelId="{D16FB720-AE76-456A-A1B2-949C52D3179D}" type="pres">
      <dgm:prSet presAssocID="{BD016D07-B7EA-447B-9EFD-D4C9F5CF23B9}" presName="rootComposite1" presStyleCnt="0"/>
      <dgm:spPr/>
    </dgm:pt>
    <dgm:pt modelId="{01BCB077-20D0-4B07-86B6-5E21E4AFF6E2}" type="pres">
      <dgm:prSet presAssocID="{BD016D07-B7EA-447B-9EFD-D4C9F5CF23B9}" presName="rootText1" presStyleLbl="node0" presStyleIdx="0" presStyleCnt="1" custScaleY="171051">
        <dgm:presLayoutVars>
          <dgm:chPref val="3"/>
        </dgm:presLayoutVars>
      </dgm:prSet>
      <dgm:spPr/>
      <dgm:t>
        <a:bodyPr/>
        <a:lstStyle/>
        <a:p>
          <a:endParaRPr lang="en-US"/>
        </a:p>
      </dgm:t>
    </dgm:pt>
    <dgm:pt modelId="{886DF0A1-7317-4904-896C-A34DD3D9C188}" type="pres">
      <dgm:prSet presAssocID="{BD016D07-B7EA-447B-9EFD-D4C9F5CF23B9}" presName="rootConnector1" presStyleLbl="node1" presStyleIdx="0" presStyleCnt="0"/>
      <dgm:spPr/>
      <dgm:t>
        <a:bodyPr/>
        <a:lstStyle/>
        <a:p>
          <a:endParaRPr lang="en-US"/>
        </a:p>
      </dgm:t>
    </dgm:pt>
    <dgm:pt modelId="{D56363A5-30F4-473B-A94B-2742C75A5628}" type="pres">
      <dgm:prSet presAssocID="{BD016D07-B7EA-447B-9EFD-D4C9F5CF23B9}" presName="hierChild2" presStyleCnt="0"/>
      <dgm:spPr/>
    </dgm:pt>
    <dgm:pt modelId="{C3334EBF-F3A2-427D-9069-3AD58121A331}" type="pres">
      <dgm:prSet presAssocID="{34BE6E56-382D-4DE3-BFA5-F646D042D233}" presName="Name37" presStyleLbl="parChTrans1D2" presStyleIdx="0" presStyleCnt="3"/>
      <dgm:spPr/>
      <dgm:t>
        <a:bodyPr/>
        <a:lstStyle/>
        <a:p>
          <a:endParaRPr lang="en-US"/>
        </a:p>
      </dgm:t>
    </dgm:pt>
    <dgm:pt modelId="{B0CFC1F1-211C-474F-9664-8DB5B6D77736}" type="pres">
      <dgm:prSet presAssocID="{5D4BFA84-495F-4345-AE94-11F5975437D2}" presName="hierRoot2" presStyleCnt="0">
        <dgm:presLayoutVars>
          <dgm:hierBranch val="init"/>
        </dgm:presLayoutVars>
      </dgm:prSet>
      <dgm:spPr/>
    </dgm:pt>
    <dgm:pt modelId="{428E62C8-4188-4FAF-9D70-A64FC45B67BD}" type="pres">
      <dgm:prSet presAssocID="{5D4BFA84-495F-4345-AE94-11F5975437D2}" presName="rootComposite" presStyleCnt="0"/>
      <dgm:spPr/>
    </dgm:pt>
    <dgm:pt modelId="{D0680D03-B4E9-4B7D-A0CF-4D6BA36B655E}" type="pres">
      <dgm:prSet presAssocID="{5D4BFA84-495F-4345-AE94-11F5975437D2}" presName="rootText" presStyleLbl="node2" presStyleIdx="0" presStyleCnt="3">
        <dgm:presLayoutVars>
          <dgm:chPref val="3"/>
        </dgm:presLayoutVars>
      </dgm:prSet>
      <dgm:spPr/>
      <dgm:t>
        <a:bodyPr/>
        <a:lstStyle/>
        <a:p>
          <a:endParaRPr lang="en-US"/>
        </a:p>
      </dgm:t>
    </dgm:pt>
    <dgm:pt modelId="{33897FC0-E51B-44A7-915A-9A7EA765636A}" type="pres">
      <dgm:prSet presAssocID="{5D4BFA84-495F-4345-AE94-11F5975437D2}" presName="rootConnector" presStyleLbl="node2" presStyleIdx="0" presStyleCnt="3"/>
      <dgm:spPr/>
      <dgm:t>
        <a:bodyPr/>
        <a:lstStyle/>
        <a:p>
          <a:endParaRPr lang="en-US"/>
        </a:p>
      </dgm:t>
    </dgm:pt>
    <dgm:pt modelId="{5EBBC8BC-B90A-4ABB-9E18-D3262D69320E}" type="pres">
      <dgm:prSet presAssocID="{5D4BFA84-495F-4345-AE94-11F5975437D2}" presName="hierChild4" presStyleCnt="0"/>
      <dgm:spPr/>
    </dgm:pt>
    <dgm:pt modelId="{D9546464-3302-4F85-A108-D4CA8EFC37FC}" type="pres">
      <dgm:prSet presAssocID="{5D4BFA84-495F-4345-AE94-11F5975437D2}" presName="hierChild5" presStyleCnt="0"/>
      <dgm:spPr/>
    </dgm:pt>
    <dgm:pt modelId="{093730AA-564F-48DC-8736-1A76F481F3D1}" type="pres">
      <dgm:prSet presAssocID="{CBF6A027-BD0E-41D8-8C2D-0AD5A88DF158}" presName="Name37" presStyleLbl="parChTrans1D2" presStyleIdx="1" presStyleCnt="3"/>
      <dgm:spPr/>
      <dgm:t>
        <a:bodyPr/>
        <a:lstStyle/>
        <a:p>
          <a:endParaRPr lang="en-US"/>
        </a:p>
      </dgm:t>
    </dgm:pt>
    <dgm:pt modelId="{CE421143-FAFE-428A-82DE-6E68C54B8791}" type="pres">
      <dgm:prSet presAssocID="{071554E2-0D7F-45EE-8896-B530E7977DB4}" presName="hierRoot2" presStyleCnt="0">
        <dgm:presLayoutVars>
          <dgm:hierBranch val="init"/>
        </dgm:presLayoutVars>
      </dgm:prSet>
      <dgm:spPr/>
    </dgm:pt>
    <dgm:pt modelId="{63A93202-0C3B-4109-B175-CEBF526C4D02}" type="pres">
      <dgm:prSet presAssocID="{071554E2-0D7F-45EE-8896-B530E7977DB4}" presName="rootComposite" presStyleCnt="0"/>
      <dgm:spPr/>
    </dgm:pt>
    <dgm:pt modelId="{F042A681-A338-40BF-843F-7E0E95E51CBC}" type="pres">
      <dgm:prSet presAssocID="{071554E2-0D7F-45EE-8896-B530E7977DB4}" presName="rootText" presStyleLbl="node2" presStyleIdx="1" presStyleCnt="3" custLinFactNeighborX="804">
        <dgm:presLayoutVars>
          <dgm:chPref val="3"/>
        </dgm:presLayoutVars>
      </dgm:prSet>
      <dgm:spPr/>
      <dgm:t>
        <a:bodyPr/>
        <a:lstStyle/>
        <a:p>
          <a:endParaRPr lang="en-US"/>
        </a:p>
      </dgm:t>
    </dgm:pt>
    <dgm:pt modelId="{7CE69782-C1E3-4FE3-BDFA-3F5112F2BACE}" type="pres">
      <dgm:prSet presAssocID="{071554E2-0D7F-45EE-8896-B530E7977DB4}" presName="rootConnector" presStyleLbl="node2" presStyleIdx="1" presStyleCnt="3"/>
      <dgm:spPr/>
      <dgm:t>
        <a:bodyPr/>
        <a:lstStyle/>
        <a:p>
          <a:endParaRPr lang="en-US"/>
        </a:p>
      </dgm:t>
    </dgm:pt>
    <dgm:pt modelId="{D640D860-CBC3-4DCB-BB01-DAFB24908536}" type="pres">
      <dgm:prSet presAssocID="{071554E2-0D7F-45EE-8896-B530E7977DB4}" presName="hierChild4" presStyleCnt="0"/>
      <dgm:spPr/>
    </dgm:pt>
    <dgm:pt modelId="{AD5BC968-D1BF-4115-BB78-14A5480F809D}" type="pres">
      <dgm:prSet presAssocID="{071554E2-0D7F-45EE-8896-B530E7977DB4}" presName="hierChild5" presStyleCnt="0"/>
      <dgm:spPr/>
    </dgm:pt>
    <dgm:pt modelId="{EBE0E1C9-5090-4CC7-8DB6-79F66A89585B}" type="pres">
      <dgm:prSet presAssocID="{95FC731A-3AF8-4548-9F65-86AE550A21EA}" presName="Name37" presStyleLbl="parChTrans1D2" presStyleIdx="2" presStyleCnt="3"/>
      <dgm:spPr/>
      <dgm:t>
        <a:bodyPr/>
        <a:lstStyle/>
        <a:p>
          <a:endParaRPr lang="en-US"/>
        </a:p>
      </dgm:t>
    </dgm:pt>
    <dgm:pt modelId="{5F6A455F-9EA9-4BFF-8C97-823A6314EFEA}" type="pres">
      <dgm:prSet presAssocID="{0BCCD122-2021-49A4-B8E3-784BE8807433}" presName="hierRoot2" presStyleCnt="0">
        <dgm:presLayoutVars>
          <dgm:hierBranch val="init"/>
        </dgm:presLayoutVars>
      </dgm:prSet>
      <dgm:spPr/>
    </dgm:pt>
    <dgm:pt modelId="{DF26CA76-0185-4D69-B4A3-D640D171DDB5}" type="pres">
      <dgm:prSet presAssocID="{0BCCD122-2021-49A4-B8E3-784BE8807433}" presName="rootComposite" presStyleCnt="0"/>
      <dgm:spPr/>
    </dgm:pt>
    <dgm:pt modelId="{182B3858-8FA2-4626-B4C9-5365680242D7}" type="pres">
      <dgm:prSet presAssocID="{0BCCD122-2021-49A4-B8E3-784BE8807433}" presName="rootText" presStyleLbl="node2" presStyleIdx="2" presStyleCnt="3">
        <dgm:presLayoutVars>
          <dgm:chPref val="3"/>
        </dgm:presLayoutVars>
      </dgm:prSet>
      <dgm:spPr/>
      <dgm:t>
        <a:bodyPr/>
        <a:lstStyle/>
        <a:p>
          <a:endParaRPr lang="en-US"/>
        </a:p>
      </dgm:t>
    </dgm:pt>
    <dgm:pt modelId="{710BDB44-63CA-4CE6-B85E-2F165B99278A}" type="pres">
      <dgm:prSet presAssocID="{0BCCD122-2021-49A4-B8E3-784BE8807433}" presName="rootConnector" presStyleLbl="node2" presStyleIdx="2" presStyleCnt="3"/>
      <dgm:spPr/>
      <dgm:t>
        <a:bodyPr/>
        <a:lstStyle/>
        <a:p>
          <a:endParaRPr lang="en-US"/>
        </a:p>
      </dgm:t>
    </dgm:pt>
    <dgm:pt modelId="{6EF1E84D-634C-4B43-B0EE-8F34AB2808D2}" type="pres">
      <dgm:prSet presAssocID="{0BCCD122-2021-49A4-B8E3-784BE8807433}" presName="hierChild4" presStyleCnt="0"/>
      <dgm:spPr/>
    </dgm:pt>
    <dgm:pt modelId="{FC692238-CB23-4536-87D0-BF8D070C75E4}" type="pres">
      <dgm:prSet presAssocID="{0BCCD122-2021-49A4-B8E3-784BE8807433}" presName="hierChild5" presStyleCnt="0"/>
      <dgm:spPr/>
    </dgm:pt>
    <dgm:pt modelId="{60EA6452-A1F5-4340-93EF-801717086D77}" type="pres">
      <dgm:prSet presAssocID="{BD016D07-B7EA-447B-9EFD-D4C9F5CF23B9}" presName="hierChild3" presStyleCnt="0"/>
      <dgm:spPr/>
    </dgm:pt>
  </dgm:ptLst>
  <dgm:cxnLst>
    <dgm:cxn modelId="{75A8C610-B140-4DE2-B1E3-48BCAAD58777}" type="presOf" srcId="{5D4BFA84-495F-4345-AE94-11F5975437D2}" destId="{33897FC0-E51B-44A7-915A-9A7EA765636A}" srcOrd="1" destOrd="0" presId="urn:microsoft.com/office/officeart/2005/8/layout/orgChart1"/>
    <dgm:cxn modelId="{B52D8BAD-5BCD-428E-86D6-AF98F97AE37D}" type="presOf" srcId="{5D4BFA84-495F-4345-AE94-11F5975437D2}" destId="{D0680D03-B4E9-4B7D-A0CF-4D6BA36B655E}" srcOrd="0" destOrd="0" presId="urn:microsoft.com/office/officeart/2005/8/layout/orgChart1"/>
    <dgm:cxn modelId="{F0F56D2D-8D8D-44F5-9D89-7B8A7001B52E}" type="presOf" srcId="{0BCCD122-2021-49A4-B8E3-784BE8807433}" destId="{182B3858-8FA2-4626-B4C9-5365680242D7}" srcOrd="0" destOrd="0" presId="urn:microsoft.com/office/officeart/2005/8/layout/orgChart1"/>
    <dgm:cxn modelId="{CC08ED3A-1230-4BD4-980A-A12B704FD221}" type="presOf" srcId="{CBF6A027-BD0E-41D8-8C2D-0AD5A88DF158}" destId="{093730AA-564F-48DC-8736-1A76F481F3D1}" srcOrd="0" destOrd="0" presId="urn:microsoft.com/office/officeart/2005/8/layout/orgChart1"/>
    <dgm:cxn modelId="{47137D93-C7AD-4353-ADE0-9F6BEE34CD0E}" type="presOf" srcId="{95FC731A-3AF8-4548-9F65-86AE550A21EA}" destId="{EBE0E1C9-5090-4CC7-8DB6-79F66A89585B}" srcOrd="0" destOrd="0" presId="urn:microsoft.com/office/officeart/2005/8/layout/orgChart1"/>
    <dgm:cxn modelId="{E323B46E-A359-4E9F-B161-88F527CC4FD1}" type="presOf" srcId="{34BE6E56-382D-4DE3-BFA5-F646D042D233}" destId="{C3334EBF-F3A2-427D-9069-3AD58121A331}" srcOrd="0" destOrd="0" presId="urn:microsoft.com/office/officeart/2005/8/layout/orgChart1"/>
    <dgm:cxn modelId="{29A0A8CF-FA0C-462C-A201-77CCD713E76E}" type="presOf" srcId="{071554E2-0D7F-45EE-8896-B530E7977DB4}" destId="{7CE69782-C1E3-4FE3-BDFA-3F5112F2BACE}" srcOrd="1" destOrd="0" presId="urn:microsoft.com/office/officeart/2005/8/layout/orgChart1"/>
    <dgm:cxn modelId="{BA5A5312-A47C-4FD9-A467-4D1A6BD6E31A}" type="presOf" srcId="{BD016D07-B7EA-447B-9EFD-D4C9F5CF23B9}" destId="{886DF0A1-7317-4904-896C-A34DD3D9C188}" srcOrd="1" destOrd="0" presId="urn:microsoft.com/office/officeart/2005/8/layout/orgChart1"/>
    <dgm:cxn modelId="{40FBB2E1-DABB-4A62-90AB-52218DE5EBF0}" type="presOf" srcId="{0BCCD122-2021-49A4-B8E3-784BE8807433}" destId="{710BDB44-63CA-4CE6-B85E-2F165B99278A}" srcOrd="1" destOrd="0" presId="urn:microsoft.com/office/officeart/2005/8/layout/orgChart1"/>
    <dgm:cxn modelId="{C904E5DC-87AC-4099-8BEE-BAC645728010}" srcId="{BD016D07-B7EA-447B-9EFD-D4C9F5CF23B9}" destId="{071554E2-0D7F-45EE-8896-B530E7977DB4}" srcOrd="1" destOrd="0" parTransId="{CBF6A027-BD0E-41D8-8C2D-0AD5A88DF158}" sibTransId="{72D7A994-7B76-4F0D-9BDF-69E275AF793C}"/>
    <dgm:cxn modelId="{5A1FDC18-58C7-4208-B571-C7EF180B557C}" srcId="{BD016D07-B7EA-447B-9EFD-D4C9F5CF23B9}" destId="{5D4BFA84-495F-4345-AE94-11F5975437D2}" srcOrd="0" destOrd="0" parTransId="{34BE6E56-382D-4DE3-BFA5-F646D042D233}" sibTransId="{40F4DC2C-2A9B-496B-926D-B10D3C53F8C9}"/>
    <dgm:cxn modelId="{CAB44ED6-6C0B-4A1D-9EE9-4E0A6DDED852}" srcId="{FADF70B2-6E4C-45E3-AB85-5E4D8A6DD60D}" destId="{BD016D07-B7EA-447B-9EFD-D4C9F5CF23B9}" srcOrd="0" destOrd="0" parTransId="{15342B7F-5DA6-4C2E-B09C-94D7924C8AFB}" sibTransId="{3FC3A3E9-D17C-4C8A-9029-B85D693037AC}"/>
    <dgm:cxn modelId="{470E3FEF-AAB2-43D4-967D-EE08E42BBAAA}" type="presOf" srcId="{FADF70B2-6E4C-45E3-AB85-5E4D8A6DD60D}" destId="{AC956CD0-616D-439D-9DD3-A3DD3F876E5E}" srcOrd="0" destOrd="0" presId="urn:microsoft.com/office/officeart/2005/8/layout/orgChart1"/>
    <dgm:cxn modelId="{13C9A5E2-0BB9-4F1D-A629-F9CD87F17BAC}" srcId="{BD016D07-B7EA-447B-9EFD-D4C9F5CF23B9}" destId="{0BCCD122-2021-49A4-B8E3-784BE8807433}" srcOrd="2" destOrd="0" parTransId="{95FC731A-3AF8-4548-9F65-86AE550A21EA}" sibTransId="{572AB5C8-BA9E-422E-8658-559212107878}"/>
    <dgm:cxn modelId="{464597E9-0126-4A4C-90C8-501C42E4B567}" type="presOf" srcId="{BD016D07-B7EA-447B-9EFD-D4C9F5CF23B9}" destId="{01BCB077-20D0-4B07-86B6-5E21E4AFF6E2}" srcOrd="0" destOrd="0" presId="urn:microsoft.com/office/officeart/2005/8/layout/orgChart1"/>
    <dgm:cxn modelId="{B6A2587B-4801-413B-8F5B-AD436838CE68}" type="presOf" srcId="{071554E2-0D7F-45EE-8896-B530E7977DB4}" destId="{F042A681-A338-40BF-843F-7E0E95E51CBC}" srcOrd="0" destOrd="0" presId="urn:microsoft.com/office/officeart/2005/8/layout/orgChart1"/>
    <dgm:cxn modelId="{C198F928-594D-4563-8433-8BCD54A0150D}" type="presParOf" srcId="{AC956CD0-616D-439D-9DD3-A3DD3F876E5E}" destId="{84873C9A-297D-4B90-9DC2-0ECBD6E8FD1A}" srcOrd="0" destOrd="0" presId="urn:microsoft.com/office/officeart/2005/8/layout/orgChart1"/>
    <dgm:cxn modelId="{0325EE5B-6CC2-4AFE-BEE3-7747CE07567C}" type="presParOf" srcId="{84873C9A-297D-4B90-9DC2-0ECBD6E8FD1A}" destId="{D16FB720-AE76-456A-A1B2-949C52D3179D}" srcOrd="0" destOrd="0" presId="urn:microsoft.com/office/officeart/2005/8/layout/orgChart1"/>
    <dgm:cxn modelId="{E5EBCB3F-0341-4129-93F6-E508FBF0BBA0}" type="presParOf" srcId="{D16FB720-AE76-456A-A1B2-949C52D3179D}" destId="{01BCB077-20D0-4B07-86B6-5E21E4AFF6E2}" srcOrd="0" destOrd="0" presId="urn:microsoft.com/office/officeart/2005/8/layout/orgChart1"/>
    <dgm:cxn modelId="{44E30A3C-A1AE-4358-A89A-46396F0B6FE8}" type="presParOf" srcId="{D16FB720-AE76-456A-A1B2-949C52D3179D}" destId="{886DF0A1-7317-4904-896C-A34DD3D9C188}" srcOrd="1" destOrd="0" presId="urn:microsoft.com/office/officeart/2005/8/layout/orgChart1"/>
    <dgm:cxn modelId="{EB3F8529-D694-4933-92F1-6F447F57D29A}" type="presParOf" srcId="{84873C9A-297D-4B90-9DC2-0ECBD6E8FD1A}" destId="{D56363A5-30F4-473B-A94B-2742C75A5628}" srcOrd="1" destOrd="0" presId="urn:microsoft.com/office/officeart/2005/8/layout/orgChart1"/>
    <dgm:cxn modelId="{CC455A41-444F-4933-A2DD-FB1330404F27}" type="presParOf" srcId="{D56363A5-30F4-473B-A94B-2742C75A5628}" destId="{C3334EBF-F3A2-427D-9069-3AD58121A331}" srcOrd="0" destOrd="0" presId="urn:microsoft.com/office/officeart/2005/8/layout/orgChart1"/>
    <dgm:cxn modelId="{73745045-9F52-4766-B879-000107728F8C}" type="presParOf" srcId="{D56363A5-30F4-473B-A94B-2742C75A5628}" destId="{B0CFC1F1-211C-474F-9664-8DB5B6D77736}" srcOrd="1" destOrd="0" presId="urn:microsoft.com/office/officeart/2005/8/layout/orgChart1"/>
    <dgm:cxn modelId="{20708A08-8327-4932-8787-021BEA2D4AD2}" type="presParOf" srcId="{B0CFC1F1-211C-474F-9664-8DB5B6D77736}" destId="{428E62C8-4188-4FAF-9D70-A64FC45B67BD}" srcOrd="0" destOrd="0" presId="urn:microsoft.com/office/officeart/2005/8/layout/orgChart1"/>
    <dgm:cxn modelId="{6AA7D1F2-291B-4127-AA15-4B0B9C0BC86F}" type="presParOf" srcId="{428E62C8-4188-4FAF-9D70-A64FC45B67BD}" destId="{D0680D03-B4E9-4B7D-A0CF-4D6BA36B655E}" srcOrd="0" destOrd="0" presId="urn:microsoft.com/office/officeart/2005/8/layout/orgChart1"/>
    <dgm:cxn modelId="{4C94E7FF-52BD-42D2-BB55-D68EAAAA5FE6}" type="presParOf" srcId="{428E62C8-4188-4FAF-9D70-A64FC45B67BD}" destId="{33897FC0-E51B-44A7-915A-9A7EA765636A}" srcOrd="1" destOrd="0" presId="urn:microsoft.com/office/officeart/2005/8/layout/orgChart1"/>
    <dgm:cxn modelId="{5608B56F-E295-4A74-840D-2DDBF3C1F4AF}" type="presParOf" srcId="{B0CFC1F1-211C-474F-9664-8DB5B6D77736}" destId="{5EBBC8BC-B90A-4ABB-9E18-D3262D69320E}" srcOrd="1" destOrd="0" presId="urn:microsoft.com/office/officeart/2005/8/layout/orgChart1"/>
    <dgm:cxn modelId="{F9D8946C-9ED8-4126-95E5-3CF27C36428E}" type="presParOf" srcId="{B0CFC1F1-211C-474F-9664-8DB5B6D77736}" destId="{D9546464-3302-4F85-A108-D4CA8EFC37FC}" srcOrd="2" destOrd="0" presId="urn:microsoft.com/office/officeart/2005/8/layout/orgChart1"/>
    <dgm:cxn modelId="{223BED5E-42BD-48E7-9F25-AD26AB5007D7}" type="presParOf" srcId="{D56363A5-30F4-473B-A94B-2742C75A5628}" destId="{093730AA-564F-48DC-8736-1A76F481F3D1}" srcOrd="2" destOrd="0" presId="urn:microsoft.com/office/officeart/2005/8/layout/orgChart1"/>
    <dgm:cxn modelId="{FD5ADB7C-F7B2-4C11-A2BA-C01C75AF05A2}" type="presParOf" srcId="{D56363A5-30F4-473B-A94B-2742C75A5628}" destId="{CE421143-FAFE-428A-82DE-6E68C54B8791}" srcOrd="3" destOrd="0" presId="urn:microsoft.com/office/officeart/2005/8/layout/orgChart1"/>
    <dgm:cxn modelId="{B88B6721-2D37-4E70-B762-6254C39A93A6}" type="presParOf" srcId="{CE421143-FAFE-428A-82DE-6E68C54B8791}" destId="{63A93202-0C3B-4109-B175-CEBF526C4D02}" srcOrd="0" destOrd="0" presId="urn:microsoft.com/office/officeart/2005/8/layout/orgChart1"/>
    <dgm:cxn modelId="{8558C4D1-FAD3-420B-97A9-16D1F5F0F521}" type="presParOf" srcId="{63A93202-0C3B-4109-B175-CEBF526C4D02}" destId="{F042A681-A338-40BF-843F-7E0E95E51CBC}" srcOrd="0" destOrd="0" presId="urn:microsoft.com/office/officeart/2005/8/layout/orgChart1"/>
    <dgm:cxn modelId="{76023682-4EC7-4C95-ABBE-D00157C1C581}" type="presParOf" srcId="{63A93202-0C3B-4109-B175-CEBF526C4D02}" destId="{7CE69782-C1E3-4FE3-BDFA-3F5112F2BACE}" srcOrd="1" destOrd="0" presId="urn:microsoft.com/office/officeart/2005/8/layout/orgChart1"/>
    <dgm:cxn modelId="{6A527C08-E917-4DFD-ADB9-0923C511A2AE}" type="presParOf" srcId="{CE421143-FAFE-428A-82DE-6E68C54B8791}" destId="{D640D860-CBC3-4DCB-BB01-DAFB24908536}" srcOrd="1" destOrd="0" presId="urn:microsoft.com/office/officeart/2005/8/layout/orgChart1"/>
    <dgm:cxn modelId="{2E046D70-76A0-4460-8FF9-4C5C8A638857}" type="presParOf" srcId="{CE421143-FAFE-428A-82DE-6E68C54B8791}" destId="{AD5BC968-D1BF-4115-BB78-14A5480F809D}" srcOrd="2" destOrd="0" presId="urn:microsoft.com/office/officeart/2005/8/layout/orgChart1"/>
    <dgm:cxn modelId="{9171E750-D99E-4389-9AC6-DEBB3C9027FB}" type="presParOf" srcId="{D56363A5-30F4-473B-A94B-2742C75A5628}" destId="{EBE0E1C9-5090-4CC7-8DB6-79F66A89585B}" srcOrd="4" destOrd="0" presId="urn:microsoft.com/office/officeart/2005/8/layout/orgChart1"/>
    <dgm:cxn modelId="{5C8EAC13-29F7-4892-BC3B-9ADC5DA27081}" type="presParOf" srcId="{D56363A5-30F4-473B-A94B-2742C75A5628}" destId="{5F6A455F-9EA9-4BFF-8C97-823A6314EFEA}" srcOrd="5" destOrd="0" presId="urn:microsoft.com/office/officeart/2005/8/layout/orgChart1"/>
    <dgm:cxn modelId="{CE334642-25A9-4197-80AE-5AC09BCEEFEE}" type="presParOf" srcId="{5F6A455F-9EA9-4BFF-8C97-823A6314EFEA}" destId="{DF26CA76-0185-4D69-B4A3-D640D171DDB5}" srcOrd="0" destOrd="0" presId="urn:microsoft.com/office/officeart/2005/8/layout/orgChart1"/>
    <dgm:cxn modelId="{81B2EB4A-16B2-4170-ADF3-C9E70075B92B}" type="presParOf" srcId="{DF26CA76-0185-4D69-B4A3-D640D171DDB5}" destId="{182B3858-8FA2-4626-B4C9-5365680242D7}" srcOrd="0" destOrd="0" presId="urn:microsoft.com/office/officeart/2005/8/layout/orgChart1"/>
    <dgm:cxn modelId="{E7EE449D-92AF-4D4D-AC60-901B5E7EE687}" type="presParOf" srcId="{DF26CA76-0185-4D69-B4A3-D640D171DDB5}" destId="{710BDB44-63CA-4CE6-B85E-2F165B99278A}" srcOrd="1" destOrd="0" presId="urn:microsoft.com/office/officeart/2005/8/layout/orgChart1"/>
    <dgm:cxn modelId="{A3B5320C-EA43-4737-8ACE-1648BCCA23DB}" type="presParOf" srcId="{5F6A455F-9EA9-4BFF-8C97-823A6314EFEA}" destId="{6EF1E84D-634C-4B43-B0EE-8F34AB2808D2}" srcOrd="1" destOrd="0" presId="urn:microsoft.com/office/officeart/2005/8/layout/orgChart1"/>
    <dgm:cxn modelId="{0CE5C2EC-3F5D-4BA7-BA89-B0A26898A738}" type="presParOf" srcId="{5F6A455F-9EA9-4BFF-8C97-823A6314EFEA}" destId="{FC692238-CB23-4536-87D0-BF8D070C75E4}" srcOrd="2" destOrd="0" presId="urn:microsoft.com/office/officeart/2005/8/layout/orgChart1"/>
    <dgm:cxn modelId="{75217979-E1F3-4851-B795-4FFD529C7B68}" type="presParOf" srcId="{84873C9A-297D-4B90-9DC2-0ECBD6E8FD1A}" destId="{60EA6452-A1F5-4340-93EF-801717086D77}"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E0E1C9-5090-4CC7-8DB6-79F66A89585B}">
      <dsp:nvSpPr>
        <dsp:cNvPr id="0" name=""/>
        <dsp:cNvSpPr/>
      </dsp:nvSpPr>
      <dsp:spPr>
        <a:xfrm>
          <a:off x="5257800" y="2637390"/>
          <a:ext cx="3719932" cy="645608"/>
        </a:xfrm>
        <a:custGeom>
          <a:avLst/>
          <a:gdLst/>
          <a:ahLst/>
          <a:cxnLst/>
          <a:rect l="0" t="0" r="0" b="0"/>
          <a:pathLst>
            <a:path>
              <a:moveTo>
                <a:pt x="0" y="0"/>
              </a:moveTo>
              <a:lnTo>
                <a:pt x="0" y="322804"/>
              </a:lnTo>
              <a:lnTo>
                <a:pt x="3719932" y="322804"/>
              </a:lnTo>
              <a:lnTo>
                <a:pt x="3719932" y="6456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3730AA-564F-48DC-8736-1A76F481F3D1}">
      <dsp:nvSpPr>
        <dsp:cNvPr id="0" name=""/>
        <dsp:cNvSpPr/>
      </dsp:nvSpPr>
      <dsp:spPr>
        <a:xfrm>
          <a:off x="5212080" y="2637390"/>
          <a:ext cx="91440" cy="645608"/>
        </a:xfrm>
        <a:custGeom>
          <a:avLst/>
          <a:gdLst/>
          <a:ahLst/>
          <a:cxnLst/>
          <a:rect l="0" t="0" r="0" b="0"/>
          <a:pathLst>
            <a:path>
              <a:moveTo>
                <a:pt x="45720" y="0"/>
              </a:moveTo>
              <a:lnTo>
                <a:pt x="45720" y="322804"/>
              </a:lnTo>
              <a:lnTo>
                <a:pt x="70437" y="322804"/>
              </a:lnTo>
              <a:lnTo>
                <a:pt x="70437" y="6456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334EBF-F3A2-427D-9069-3AD58121A331}">
      <dsp:nvSpPr>
        <dsp:cNvPr id="0" name=""/>
        <dsp:cNvSpPr/>
      </dsp:nvSpPr>
      <dsp:spPr>
        <a:xfrm>
          <a:off x="1537867" y="2637390"/>
          <a:ext cx="3719932" cy="645608"/>
        </a:xfrm>
        <a:custGeom>
          <a:avLst/>
          <a:gdLst/>
          <a:ahLst/>
          <a:cxnLst/>
          <a:rect l="0" t="0" r="0" b="0"/>
          <a:pathLst>
            <a:path>
              <a:moveTo>
                <a:pt x="3719932" y="0"/>
              </a:moveTo>
              <a:lnTo>
                <a:pt x="3719932" y="322804"/>
              </a:lnTo>
              <a:lnTo>
                <a:pt x="0" y="322804"/>
              </a:lnTo>
              <a:lnTo>
                <a:pt x="0" y="6456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BCB077-20D0-4B07-86B6-5E21E4AFF6E2}">
      <dsp:nvSpPr>
        <dsp:cNvPr id="0" name=""/>
        <dsp:cNvSpPr/>
      </dsp:nvSpPr>
      <dsp:spPr>
        <a:xfrm>
          <a:off x="3720638" y="8060"/>
          <a:ext cx="3074323" cy="26293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t>Department ID # 88888888</a:t>
          </a:r>
        </a:p>
        <a:p>
          <a:pPr lvl="0" algn="ctr" defTabSz="1244600">
            <a:lnSpc>
              <a:spcPct val="90000"/>
            </a:lnSpc>
            <a:spcBef>
              <a:spcPct val="0"/>
            </a:spcBef>
            <a:spcAft>
              <a:spcPct val="35000"/>
            </a:spcAft>
          </a:pPr>
          <a:r>
            <a:rPr lang="en-US" sz="2000" kern="1200" dirty="0" smtClean="0"/>
            <a:t>This is your </a:t>
          </a:r>
          <a:r>
            <a:rPr lang="en-US" sz="2000" b="1" kern="1200" dirty="0" smtClean="0"/>
            <a:t>main</a:t>
          </a:r>
          <a:r>
            <a:rPr lang="en-US" sz="2000" kern="1200" dirty="0" smtClean="0"/>
            <a:t> State Budget acct.  </a:t>
          </a:r>
        </a:p>
        <a:p>
          <a:pPr lvl="0" algn="ctr" defTabSz="1244600">
            <a:lnSpc>
              <a:spcPct val="90000"/>
            </a:lnSpc>
            <a:spcBef>
              <a:spcPct val="0"/>
            </a:spcBef>
            <a:spcAft>
              <a:spcPct val="35000"/>
            </a:spcAft>
          </a:pPr>
          <a:r>
            <a:rPr lang="en-US" sz="2000" kern="1200" dirty="0" smtClean="0"/>
            <a:t>Create Assignments under this</a:t>
          </a:r>
          <a:r>
            <a:rPr lang="en-US" sz="1600" kern="1200" dirty="0" smtClean="0"/>
            <a:t>.</a:t>
          </a:r>
        </a:p>
        <a:p>
          <a:pPr lvl="0" algn="ctr" defTabSz="1244600">
            <a:lnSpc>
              <a:spcPct val="90000"/>
            </a:lnSpc>
            <a:spcBef>
              <a:spcPct val="0"/>
            </a:spcBef>
            <a:spcAft>
              <a:spcPct val="35000"/>
            </a:spcAft>
          </a:pPr>
          <a:endParaRPr lang="en-US" sz="1200" kern="1200" dirty="0"/>
        </a:p>
      </dsp:txBody>
      <dsp:txXfrm>
        <a:off x="3720638" y="8060"/>
        <a:ext cx="3074323" cy="2629330"/>
      </dsp:txXfrm>
    </dsp:sp>
    <dsp:sp modelId="{D0680D03-B4E9-4B7D-A0CF-4D6BA36B655E}">
      <dsp:nvSpPr>
        <dsp:cNvPr id="0" name=""/>
        <dsp:cNvSpPr/>
      </dsp:nvSpPr>
      <dsp:spPr>
        <a:xfrm>
          <a:off x="706" y="3282998"/>
          <a:ext cx="3074323" cy="1537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b="1" kern="1200" dirty="0" smtClean="0"/>
            <a:t>Account code:  44444444</a:t>
          </a:r>
        </a:p>
        <a:p>
          <a:pPr lvl="0" algn="ctr" defTabSz="1022350">
            <a:lnSpc>
              <a:spcPct val="90000"/>
            </a:lnSpc>
            <a:spcBef>
              <a:spcPct val="0"/>
            </a:spcBef>
            <a:spcAft>
              <a:spcPct val="35000"/>
            </a:spcAft>
          </a:pPr>
          <a:r>
            <a:rPr lang="en-US" sz="2300" kern="1200" dirty="0" smtClean="0"/>
            <a:t>Some salaries may be dispersed against this acct. code.</a:t>
          </a:r>
          <a:endParaRPr lang="en-US" sz="2300" kern="1200" dirty="0"/>
        </a:p>
      </dsp:txBody>
      <dsp:txXfrm>
        <a:off x="706" y="3282998"/>
        <a:ext cx="3074323" cy="1537161"/>
      </dsp:txXfrm>
    </dsp:sp>
    <dsp:sp modelId="{F042A681-A338-40BF-843F-7E0E95E51CBC}">
      <dsp:nvSpPr>
        <dsp:cNvPr id="0" name=""/>
        <dsp:cNvSpPr/>
      </dsp:nvSpPr>
      <dsp:spPr>
        <a:xfrm>
          <a:off x="3745355" y="3282998"/>
          <a:ext cx="3074323" cy="1537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b="1" kern="1200" dirty="0" smtClean="0"/>
            <a:t>Account code:  3333333</a:t>
          </a:r>
        </a:p>
        <a:p>
          <a:pPr lvl="0" algn="ctr" defTabSz="1022350">
            <a:lnSpc>
              <a:spcPct val="90000"/>
            </a:lnSpc>
            <a:spcBef>
              <a:spcPct val="0"/>
            </a:spcBef>
            <a:spcAft>
              <a:spcPct val="35000"/>
            </a:spcAft>
          </a:pPr>
          <a:r>
            <a:rPr lang="en-US" sz="2300" kern="1200" dirty="0" smtClean="0"/>
            <a:t>Some salaries may be dispersed against this acct. code.</a:t>
          </a:r>
          <a:endParaRPr lang="en-US" sz="2300" kern="1200" dirty="0"/>
        </a:p>
      </dsp:txBody>
      <dsp:txXfrm>
        <a:off x="3745355" y="3282998"/>
        <a:ext cx="3074323" cy="1537161"/>
      </dsp:txXfrm>
    </dsp:sp>
    <dsp:sp modelId="{182B3858-8FA2-4626-B4C9-5365680242D7}">
      <dsp:nvSpPr>
        <dsp:cNvPr id="0" name=""/>
        <dsp:cNvSpPr/>
      </dsp:nvSpPr>
      <dsp:spPr>
        <a:xfrm>
          <a:off x="7440570" y="3282998"/>
          <a:ext cx="3074323" cy="1537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b="1" kern="1200" dirty="0" smtClean="0"/>
            <a:t>Account code:  2222222</a:t>
          </a:r>
        </a:p>
        <a:p>
          <a:pPr lvl="0" algn="ctr" defTabSz="1022350">
            <a:lnSpc>
              <a:spcPct val="90000"/>
            </a:lnSpc>
            <a:spcBef>
              <a:spcPct val="0"/>
            </a:spcBef>
            <a:spcAft>
              <a:spcPct val="35000"/>
            </a:spcAft>
          </a:pPr>
          <a:r>
            <a:rPr lang="en-US" sz="2300" kern="1200" dirty="0" smtClean="0"/>
            <a:t>Some salaries may be dispersed against this acct. code.</a:t>
          </a:r>
          <a:endParaRPr lang="en-US" sz="2300" kern="1200" dirty="0"/>
        </a:p>
      </dsp:txBody>
      <dsp:txXfrm>
        <a:off x="7440570" y="3282998"/>
        <a:ext cx="3074323" cy="153716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0B1909A-C3E6-485B-B31B-E56437ECECCD}" type="datetimeFigureOut">
              <a:rPr lang="en-US"/>
              <a:t>9/13/2019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81A64E4-60A5-4CB0-8680-F2F586783B3B}" type="slidenum">
              <a:rPr lang="en-US"/>
              <a:t>‹#›</a:t>
            </a:fld>
            <a:endParaRPr lang="en-US"/>
          </a:p>
        </p:txBody>
      </p:sp>
    </p:spTree>
    <p:extLst>
      <p:ext uri="{BB962C8B-B14F-4D97-AF65-F5344CB8AC3E}">
        <p14:creationId xmlns:p14="http://schemas.microsoft.com/office/powerpoint/2010/main" val="2693294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1A64E4-60A5-4CB0-8680-F2F586783B3B}" type="slidenum">
              <a:rPr lang="en-US">
                <a:solidFill>
                  <a:srgbClr val="000000"/>
                </a:solidFill>
              </a:rPr>
              <a:pPr/>
              <a:t>1</a:t>
            </a:fld>
            <a:endParaRPr lang="en-US">
              <a:solidFill>
                <a:srgbClr val="000000"/>
              </a:solidFill>
            </a:endParaRPr>
          </a:p>
        </p:txBody>
      </p:sp>
    </p:spTree>
    <p:extLst>
      <p:ext uri="{BB962C8B-B14F-4D97-AF65-F5344CB8AC3E}">
        <p14:creationId xmlns:p14="http://schemas.microsoft.com/office/powerpoint/2010/main" val="2369470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1A64E4-60A5-4CB0-8680-F2F586783B3B}" type="slidenum">
              <a:rPr lang="en-US">
                <a:solidFill>
                  <a:srgbClr val="000000"/>
                </a:solidFill>
              </a:rPr>
              <a:pPr/>
              <a:t>10</a:t>
            </a:fld>
            <a:endParaRPr lang="en-US">
              <a:solidFill>
                <a:srgbClr val="000000"/>
              </a:solidFill>
            </a:endParaRPr>
          </a:p>
        </p:txBody>
      </p:sp>
    </p:spTree>
    <p:extLst>
      <p:ext uri="{BB962C8B-B14F-4D97-AF65-F5344CB8AC3E}">
        <p14:creationId xmlns:p14="http://schemas.microsoft.com/office/powerpoint/2010/main" val="303543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1A64E4-60A5-4CB0-8680-F2F586783B3B}" type="slidenum">
              <a:rPr lang="en-US">
                <a:solidFill>
                  <a:srgbClr val="000000"/>
                </a:solidFill>
              </a:rPr>
              <a:pPr/>
              <a:t>11</a:t>
            </a:fld>
            <a:endParaRPr lang="en-US">
              <a:solidFill>
                <a:srgbClr val="000000"/>
              </a:solidFill>
            </a:endParaRPr>
          </a:p>
        </p:txBody>
      </p:sp>
    </p:spTree>
    <p:extLst>
      <p:ext uri="{BB962C8B-B14F-4D97-AF65-F5344CB8AC3E}">
        <p14:creationId xmlns:p14="http://schemas.microsoft.com/office/powerpoint/2010/main" val="4113263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1A64E4-60A5-4CB0-8680-F2F586783B3B}" type="slidenum">
              <a:rPr lang="en-US">
                <a:solidFill>
                  <a:srgbClr val="000000"/>
                </a:solidFill>
              </a:rPr>
              <a:pPr/>
              <a:t>12</a:t>
            </a:fld>
            <a:endParaRPr lang="en-US">
              <a:solidFill>
                <a:srgbClr val="000000"/>
              </a:solidFill>
            </a:endParaRPr>
          </a:p>
        </p:txBody>
      </p:sp>
    </p:spTree>
    <p:extLst>
      <p:ext uri="{BB962C8B-B14F-4D97-AF65-F5344CB8AC3E}">
        <p14:creationId xmlns:p14="http://schemas.microsoft.com/office/powerpoint/2010/main" val="160282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1A64E4-60A5-4CB0-8680-F2F586783B3B}" type="slidenum">
              <a:rPr lang="en-US">
                <a:solidFill>
                  <a:srgbClr val="000000"/>
                </a:solidFill>
              </a:rPr>
              <a:pPr/>
              <a:t>13</a:t>
            </a:fld>
            <a:endParaRPr lang="en-US">
              <a:solidFill>
                <a:srgbClr val="000000"/>
              </a:solidFill>
            </a:endParaRPr>
          </a:p>
        </p:txBody>
      </p:sp>
    </p:spTree>
    <p:extLst>
      <p:ext uri="{BB962C8B-B14F-4D97-AF65-F5344CB8AC3E}">
        <p14:creationId xmlns:p14="http://schemas.microsoft.com/office/powerpoint/2010/main" val="946225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1A64E4-60A5-4CB0-8680-F2F586783B3B}" type="slidenum">
              <a:rPr lang="en-US"/>
              <a:t>15</a:t>
            </a:fld>
            <a:endParaRPr lang="en-US"/>
          </a:p>
        </p:txBody>
      </p:sp>
    </p:spTree>
    <p:extLst>
      <p:ext uri="{BB962C8B-B14F-4D97-AF65-F5344CB8AC3E}">
        <p14:creationId xmlns:p14="http://schemas.microsoft.com/office/powerpoint/2010/main" val="950612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1A64E4-60A5-4CB0-8680-F2F586783B3B}" type="slidenum">
              <a:rPr lang="en-US">
                <a:solidFill>
                  <a:srgbClr val="000000"/>
                </a:solidFill>
              </a:rPr>
              <a:pPr/>
              <a:t>16</a:t>
            </a:fld>
            <a:endParaRPr lang="en-US">
              <a:solidFill>
                <a:srgbClr val="000000"/>
              </a:solidFill>
            </a:endParaRPr>
          </a:p>
        </p:txBody>
      </p:sp>
    </p:spTree>
    <p:extLst>
      <p:ext uri="{BB962C8B-B14F-4D97-AF65-F5344CB8AC3E}">
        <p14:creationId xmlns:p14="http://schemas.microsoft.com/office/powerpoint/2010/main" val="2916436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1A64E4-60A5-4CB0-8680-F2F586783B3B}" type="slidenum">
              <a:rPr lang="en-US"/>
              <a:t>17</a:t>
            </a:fld>
            <a:endParaRPr lang="en-US"/>
          </a:p>
        </p:txBody>
      </p:sp>
    </p:spTree>
    <p:extLst>
      <p:ext uri="{BB962C8B-B14F-4D97-AF65-F5344CB8AC3E}">
        <p14:creationId xmlns:p14="http://schemas.microsoft.com/office/powerpoint/2010/main" val="2196771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1A64E4-60A5-4CB0-8680-F2F586783B3B}" type="slidenum">
              <a:rPr lang="en-US">
                <a:solidFill>
                  <a:srgbClr val="000000"/>
                </a:solidFill>
              </a:rPr>
              <a:pPr/>
              <a:t>18</a:t>
            </a:fld>
            <a:endParaRPr lang="en-US">
              <a:solidFill>
                <a:srgbClr val="000000"/>
              </a:solidFill>
            </a:endParaRPr>
          </a:p>
        </p:txBody>
      </p:sp>
    </p:spTree>
    <p:extLst>
      <p:ext uri="{BB962C8B-B14F-4D97-AF65-F5344CB8AC3E}">
        <p14:creationId xmlns:p14="http://schemas.microsoft.com/office/powerpoint/2010/main" val="3582341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1A64E4-60A5-4CB0-8680-F2F586783B3B}" type="slidenum">
              <a:rPr lang="en-US">
                <a:solidFill>
                  <a:srgbClr val="000000"/>
                </a:solidFill>
              </a:rPr>
              <a:pPr/>
              <a:t>20</a:t>
            </a:fld>
            <a:endParaRPr lang="en-US">
              <a:solidFill>
                <a:srgbClr val="000000"/>
              </a:solidFill>
            </a:endParaRPr>
          </a:p>
        </p:txBody>
      </p:sp>
    </p:spTree>
    <p:extLst>
      <p:ext uri="{BB962C8B-B14F-4D97-AF65-F5344CB8AC3E}">
        <p14:creationId xmlns:p14="http://schemas.microsoft.com/office/powerpoint/2010/main" val="2058952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1A64E4-60A5-4CB0-8680-F2F586783B3B}" type="slidenum">
              <a:rPr lang="en-US">
                <a:solidFill>
                  <a:srgbClr val="000000"/>
                </a:solidFill>
              </a:rPr>
              <a:pPr/>
              <a:t>21</a:t>
            </a:fld>
            <a:endParaRPr lang="en-US">
              <a:solidFill>
                <a:srgbClr val="000000"/>
              </a:solidFill>
            </a:endParaRPr>
          </a:p>
        </p:txBody>
      </p:sp>
    </p:spTree>
    <p:extLst>
      <p:ext uri="{BB962C8B-B14F-4D97-AF65-F5344CB8AC3E}">
        <p14:creationId xmlns:p14="http://schemas.microsoft.com/office/powerpoint/2010/main" val="3386567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1A64E4-60A5-4CB0-8680-F2F586783B3B}" type="slidenum">
              <a:rPr lang="en-US">
                <a:solidFill>
                  <a:srgbClr val="000000"/>
                </a:solidFill>
              </a:rPr>
              <a:pPr/>
              <a:t>2</a:t>
            </a:fld>
            <a:endParaRPr lang="en-US">
              <a:solidFill>
                <a:srgbClr val="000000"/>
              </a:solidFill>
            </a:endParaRPr>
          </a:p>
        </p:txBody>
      </p:sp>
    </p:spTree>
    <p:extLst>
      <p:ext uri="{BB962C8B-B14F-4D97-AF65-F5344CB8AC3E}">
        <p14:creationId xmlns:p14="http://schemas.microsoft.com/office/powerpoint/2010/main" val="3353506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1A64E4-60A5-4CB0-8680-F2F586783B3B}" type="slidenum">
              <a:rPr lang="en-US">
                <a:solidFill>
                  <a:srgbClr val="000000"/>
                </a:solidFill>
              </a:rPr>
              <a:pPr/>
              <a:t>22</a:t>
            </a:fld>
            <a:endParaRPr lang="en-US">
              <a:solidFill>
                <a:srgbClr val="000000"/>
              </a:solidFill>
            </a:endParaRPr>
          </a:p>
        </p:txBody>
      </p:sp>
    </p:spTree>
    <p:extLst>
      <p:ext uri="{BB962C8B-B14F-4D97-AF65-F5344CB8AC3E}">
        <p14:creationId xmlns:p14="http://schemas.microsoft.com/office/powerpoint/2010/main" val="2470371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1A64E4-60A5-4CB0-8680-F2F586783B3B}" type="slidenum">
              <a:rPr lang="en-US">
                <a:solidFill>
                  <a:srgbClr val="000000"/>
                </a:solidFill>
              </a:rPr>
              <a:pPr/>
              <a:t>24</a:t>
            </a:fld>
            <a:endParaRPr lang="en-US">
              <a:solidFill>
                <a:srgbClr val="000000"/>
              </a:solidFill>
            </a:endParaRPr>
          </a:p>
        </p:txBody>
      </p:sp>
    </p:spTree>
    <p:extLst>
      <p:ext uri="{BB962C8B-B14F-4D97-AF65-F5344CB8AC3E}">
        <p14:creationId xmlns:p14="http://schemas.microsoft.com/office/powerpoint/2010/main" val="2304320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1A64E4-60A5-4CB0-8680-F2F586783B3B}" type="slidenum">
              <a:rPr lang="en-US">
                <a:solidFill>
                  <a:srgbClr val="000000"/>
                </a:solidFill>
              </a:rPr>
              <a:pPr/>
              <a:t>25</a:t>
            </a:fld>
            <a:endParaRPr lang="en-US">
              <a:solidFill>
                <a:srgbClr val="000000"/>
              </a:solidFill>
            </a:endParaRPr>
          </a:p>
        </p:txBody>
      </p:sp>
    </p:spTree>
    <p:extLst>
      <p:ext uri="{BB962C8B-B14F-4D97-AF65-F5344CB8AC3E}">
        <p14:creationId xmlns:p14="http://schemas.microsoft.com/office/powerpoint/2010/main" val="1554126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1A64E4-60A5-4CB0-8680-F2F586783B3B}" type="slidenum">
              <a:rPr lang="en-US">
                <a:solidFill>
                  <a:srgbClr val="000000"/>
                </a:solidFill>
              </a:rPr>
              <a:pPr/>
              <a:t>3</a:t>
            </a:fld>
            <a:endParaRPr lang="en-US">
              <a:solidFill>
                <a:srgbClr val="000000"/>
              </a:solidFill>
            </a:endParaRPr>
          </a:p>
        </p:txBody>
      </p:sp>
    </p:spTree>
    <p:extLst>
      <p:ext uri="{BB962C8B-B14F-4D97-AF65-F5344CB8AC3E}">
        <p14:creationId xmlns:p14="http://schemas.microsoft.com/office/powerpoint/2010/main" val="1684851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1A64E4-60A5-4CB0-8680-F2F586783B3B}" type="slidenum">
              <a:rPr lang="en-US">
                <a:solidFill>
                  <a:srgbClr val="000000"/>
                </a:solidFill>
              </a:rPr>
              <a:pPr/>
              <a:t>4</a:t>
            </a:fld>
            <a:endParaRPr lang="en-US">
              <a:solidFill>
                <a:srgbClr val="000000"/>
              </a:solidFill>
            </a:endParaRPr>
          </a:p>
        </p:txBody>
      </p:sp>
    </p:spTree>
    <p:extLst>
      <p:ext uri="{BB962C8B-B14F-4D97-AF65-F5344CB8AC3E}">
        <p14:creationId xmlns:p14="http://schemas.microsoft.com/office/powerpoint/2010/main" val="2042355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1A64E4-60A5-4CB0-8680-F2F586783B3B}" type="slidenum">
              <a:rPr lang="en-US"/>
              <a:t>5</a:t>
            </a:fld>
            <a:endParaRPr lang="en-US"/>
          </a:p>
        </p:txBody>
      </p:sp>
    </p:spTree>
    <p:extLst>
      <p:ext uri="{BB962C8B-B14F-4D97-AF65-F5344CB8AC3E}">
        <p14:creationId xmlns:p14="http://schemas.microsoft.com/office/powerpoint/2010/main" val="1166576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1A64E4-60A5-4CB0-8680-F2F586783B3B}" type="slidenum">
              <a:rPr lang="en-US"/>
              <a:t>6</a:t>
            </a:fld>
            <a:endParaRPr lang="en-US"/>
          </a:p>
        </p:txBody>
      </p:sp>
    </p:spTree>
    <p:extLst>
      <p:ext uri="{BB962C8B-B14F-4D97-AF65-F5344CB8AC3E}">
        <p14:creationId xmlns:p14="http://schemas.microsoft.com/office/powerpoint/2010/main" val="391711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1A64E4-60A5-4CB0-8680-F2F586783B3B}" type="slidenum">
              <a:rPr lang="en-US">
                <a:solidFill>
                  <a:srgbClr val="000000"/>
                </a:solidFill>
              </a:rPr>
              <a:pPr/>
              <a:t>7</a:t>
            </a:fld>
            <a:endParaRPr lang="en-US">
              <a:solidFill>
                <a:srgbClr val="000000"/>
              </a:solidFill>
            </a:endParaRPr>
          </a:p>
        </p:txBody>
      </p:sp>
    </p:spTree>
    <p:extLst>
      <p:ext uri="{BB962C8B-B14F-4D97-AF65-F5344CB8AC3E}">
        <p14:creationId xmlns:p14="http://schemas.microsoft.com/office/powerpoint/2010/main" val="2172427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1A64E4-60A5-4CB0-8680-F2F586783B3B}" type="slidenum">
              <a:rPr lang="en-US">
                <a:solidFill>
                  <a:srgbClr val="000000"/>
                </a:solidFill>
              </a:rPr>
              <a:pPr/>
              <a:t>8</a:t>
            </a:fld>
            <a:endParaRPr lang="en-US">
              <a:solidFill>
                <a:srgbClr val="000000"/>
              </a:solidFill>
            </a:endParaRPr>
          </a:p>
        </p:txBody>
      </p:sp>
    </p:spTree>
    <p:extLst>
      <p:ext uri="{BB962C8B-B14F-4D97-AF65-F5344CB8AC3E}">
        <p14:creationId xmlns:p14="http://schemas.microsoft.com/office/powerpoint/2010/main" val="1579027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1A64E4-60A5-4CB0-8680-F2F586783B3B}" type="slidenum">
              <a:rPr lang="en-US">
                <a:solidFill>
                  <a:srgbClr val="000000"/>
                </a:solidFill>
              </a:rPr>
              <a:pPr/>
              <a:t>9</a:t>
            </a:fld>
            <a:endParaRPr lang="en-US">
              <a:solidFill>
                <a:srgbClr val="000000"/>
              </a:solidFill>
            </a:endParaRPr>
          </a:p>
        </p:txBody>
      </p:sp>
    </p:spTree>
    <p:extLst>
      <p:ext uri="{BB962C8B-B14F-4D97-AF65-F5344CB8AC3E}">
        <p14:creationId xmlns:p14="http://schemas.microsoft.com/office/powerpoint/2010/main" val="27035360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custDataLst>
              <p:tags r:id="rId2"/>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custDataLst>
              <p:tags r:id="rId3"/>
            </p:custDataLst>
          </p:nvPr>
        </p:nvSpPr>
        <p:spPr/>
        <p:txBody>
          <a:bodyPr/>
          <a:lstStyle/>
          <a:p>
            <a:fld id="{0F2E431F-7E76-42A6-A389-A18869D3EF08}" type="datetimeFigureOut">
              <a:rPr lang="en-US" smtClean="0"/>
              <a:t>9/13/2019</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FC3DAA79-7677-4C62-8027-47E5E9640864}" type="slidenum">
              <a:rPr lang="en-US" smtClean="0"/>
              <a:t>‹#›</a:t>
            </a:fld>
            <a:endParaRPr lang="en-US"/>
          </a:p>
        </p:txBody>
      </p:sp>
    </p:spTree>
    <p:extLst>
      <p:ext uri="{BB962C8B-B14F-4D97-AF65-F5344CB8AC3E}">
        <p14:creationId xmlns:p14="http://schemas.microsoft.com/office/powerpoint/2010/main" val="32585208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2E431F-7E76-42A6-A389-A18869D3EF08}"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DAA79-7677-4C62-8027-47E5E9640864}" type="slidenum">
              <a:rPr lang="en-US" smtClean="0"/>
              <a:t>‹#›</a:t>
            </a:fld>
            <a:endParaRPr lang="en-US"/>
          </a:p>
        </p:txBody>
      </p:sp>
    </p:spTree>
    <p:extLst>
      <p:ext uri="{BB962C8B-B14F-4D97-AF65-F5344CB8AC3E}">
        <p14:creationId xmlns:p14="http://schemas.microsoft.com/office/powerpoint/2010/main" val="3326894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2E431F-7E76-42A6-A389-A18869D3EF08}"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DAA79-7677-4C62-8027-47E5E9640864}" type="slidenum">
              <a:rPr lang="en-US" smtClean="0"/>
              <a:t>‹#›</a:t>
            </a:fld>
            <a:endParaRPr lang="en-US"/>
          </a:p>
        </p:txBody>
      </p:sp>
    </p:spTree>
    <p:extLst>
      <p:ext uri="{BB962C8B-B14F-4D97-AF65-F5344CB8AC3E}">
        <p14:creationId xmlns:p14="http://schemas.microsoft.com/office/powerpoint/2010/main" val="2966505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a:xfrm>
            <a:off x="152400" y="6481082"/>
            <a:ext cx="2743200" cy="365125"/>
          </a:xfrm>
        </p:spPr>
        <p:txBody>
          <a:bodyPr/>
          <a:lstStyle/>
          <a:p>
            <a:fld id="{0F2E431F-7E76-42A6-A389-A18869D3EF08}" type="datetimeFigureOut">
              <a:rPr lang="en-US" smtClean="0"/>
              <a:t>9/13/2019</a:t>
            </a:fld>
            <a:endParaRPr lang="en-US" dirty="0"/>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a:xfrm>
            <a:off x="4038600" y="6360886"/>
            <a:ext cx="7796893" cy="365125"/>
          </a:xfrm>
        </p:spPr>
        <p:txBody>
          <a:bodyPr/>
          <a:lstStyle/>
          <a:p>
            <a:r>
              <a:rPr lang="en-US" smtClean="0"/>
              <a:t>Created by:   </a:t>
            </a:r>
            <a:r>
              <a:rPr lang="en-US" dirty="0" err="1" smtClean="0"/>
              <a:t>DoIT</a:t>
            </a:r>
            <a:r>
              <a:rPr lang="en-US" dirty="0" smtClean="0"/>
              <a:t> Training and Development, 2014</a:t>
            </a:r>
            <a:endParaRPr lang="en-US" dirty="0"/>
          </a:p>
        </p:txBody>
      </p:sp>
    </p:spTree>
    <p:extLst>
      <p:ext uri="{BB962C8B-B14F-4D97-AF65-F5344CB8AC3E}">
        <p14:creationId xmlns:p14="http://schemas.microsoft.com/office/powerpoint/2010/main" val="28975320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2E431F-7E76-42A6-A389-A18869D3EF08}"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DAA79-7677-4C62-8027-47E5E9640864}" type="slidenum">
              <a:rPr lang="en-US" smtClean="0"/>
              <a:t>‹#›</a:t>
            </a:fld>
            <a:endParaRPr lang="en-US"/>
          </a:p>
        </p:txBody>
      </p:sp>
    </p:spTree>
    <p:extLst>
      <p:ext uri="{BB962C8B-B14F-4D97-AF65-F5344CB8AC3E}">
        <p14:creationId xmlns:p14="http://schemas.microsoft.com/office/powerpoint/2010/main" val="2166173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sz="half" idx="1"/>
            <p:custDataLst>
              <p:tags r:id="rId2"/>
            </p:custDataLst>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custDataLst>
              <p:tags r:id="rId3"/>
            </p:custDataLst>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4"/>
            </p:custDataLst>
          </p:nvPr>
        </p:nvSpPr>
        <p:spPr/>
        <p:txBody>
          <a:bodyPr/>
          <a:lstStyle/>
          <a:p>
            <a:fld id="{0F2E431F-7E76-42A6-A389-A18869D3EF08}" type="datetimeFigureOut">
              <a:rPr lang="en-US" smtClean="0"/>
              <a:t>9/13/2019</a:t>
            </a:fld>
            <a:endParaRPr lang="en-US"/>
          </a:p>
        </p:txBody>
      </p:sp>
      <p:sp>
        <p:nvSpPr>
          <p:cNvPr id="6" name="Footer Placeholder 5"/>
          <p:cNvSpPr>
            <a:spLocks noGrp="1"/>
          </p:cNvSpPr>
          <p:nvPr>
            <p:ph type="ftr" sz="quarter" idx="11"/>
            <p:custDataLst>
              <p:tags r:id="rId5"/>
            </p:custDataLst>
          </p:nvPr>
        </p:nvSpPr>
        <p:spPr/>
        <p:txBody>
          <a:bodyPr/>
          <a:lstStyle/>
          <a:p>
            <a:endParaRPr lang="en-US"/>
          </a:p>
        </p:txBody>
      </p:sp>
      <p:sp>
        <p:nvSpPr>
          <p:cNvPr id="7" name="Slide Number Placeholder 6"/>
          <p:cNvSpPr>
            <a:spLocks noGrp="1"/>
          </p:cNvSpPr>
          <p:nvPr>
            <p:ph type="sldNum" sz="quarter" idx="12"/>
            <p:custDataLst>
              <p:tags r:id="rId6"/>
            </p:custDataLst>
          </p:nvPr>
        </p:nvSpPr>
        <p:spPr/>
        <p:txBody>
          <a:bodyPr/>
          <a:lstStyle/>
          <a:p>
            <a:fld id="{FC3DAA79-7677-4C62-8027-47E5E9640864}" type="slidenum">
              <a:rPr lang="en-US" smtClean="0"/>
              <a:t>‹#›</a:t>
            </a:fld>
            <a:endParaRPr lang="en-US"/>
          </a:p>
        </p:txBody>
      </p:sp>
    </p:spTree>
    <p:extLst>
      <p:ext uri="{BB962C8B-B14F-4D97-AF65-F5344CB8AC3E}">
        <p14:creationId xmlns:p14="http://schemas.microsoft.com/office/powerpoint/2010/main" val="27296681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custDataLst>
              <p:tags r:id="rId2"/>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custDataLst>
              <p:tags r:id="rId3"/>
            </p:custDataLst>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custDataLst>
              <p:tags r:id="rId4"/>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custDataLst>
              <p:tags r:id="rId5"/>
            </p:custDataLst>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custDataLst>
              <p:tags r:id="rId6"/>
            </p:custDataLst>
          </p:nvPr>
        </p:nvSpPr>
        <p:spPr/>
        <p:txBody>
          <a:bodyPr/>
          <a:lstStyle/>
          <a:p>
            <a:fld id="{0F2E431F-7E76-42A6-A389-A18869D3EF08}" type="datetimeFigureOut">
              <a:rPr lang="en-US" smtClean="0"/>
              <a:t>9/13/2019</a:t>
            </a:fld>
            <a:endParaRPr lang="en-US"/>
          </a:p>
        </p:txBody>
      </p:sp>
      <p:sp>
        <p:nvSpPr>
          <p:cNvPr id="8" name="Footer Placeholder 7"/>
          <p:cNvSpPr>
            <a:spLocks noGrp="1"/>
          </p:cNvSpPr>
          <p:nvPr>
            <p:ph type="ftr" sz="quarter" idx="11"/>
            <p:custDataLst>
              <p:tags r:id="rId7"/>
            </p:custDataLst>
          </p:nvPr>
        </p:nvSpPr>
        <p:spPr/>
        <p:txBody>
          <a:bodyPr/>
          <a:lstStyle/>
          <a:p>
            <a:endParaRPr lang="en-US"/>
          </a:p>
        </p:txBody>
      </p:sp>
      <p:sp>
        <p:nvSpPr>
          <p:cNvPr id="9" name="Slide Number Placeholder 8"/>
          <p:cNvSpPr>
            <a:spLocks noGrp="1"/>
          </p:cNvSpPr>
          <p:nvPr>
            <p:ph type="sldNum" sz="quarter" idx="12"/>
            <p:custDataLst>
              <p:tags r:id="rId8"/>
            </p:custDataLst>
          </p:nvPr>
        </p:nvSpPr>
        <p:spPr/>
        <p:txBody>
          <a:bodyPr/>
          <a:lstStyle/>
          <a:p>
            <a:fld id="{FC3DAA79-7677-4C62-8027-47E5E9640864}" type="slidenum">
              <a:rPr lang="en-US" smtClean="0"/>
              <a:t>‹#›</a:t>
            </a:fld>
            <a:endParaRPr lang="en-US"/>
          </a:p>
        </p:txBody>
      </p:sp>
    </p:spTree>
    <p:extLst>
      <p:ext uri="{BB962C8B-B14F-4D97-AF65-F5344CB8AC3E}">
        <p14:creationId xmlns:p14="http://schemas.microsoft.com/office/powerpoint/2010/main" val="2689945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2E431F-7E76-42A6-A389-A18869D3EF08}" type="datetimeFigureOut">
              <a:rPr lang="en-US" smtClean="0"/>
              <a:t>9/13/2019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3DAA79-7677-4C62-8027-47E5E9640864}" type="slidenum">
              <a:rPr lang="en-US" smtClean="0"/>
              <a:t>‹#›</a:t>
            </a:fld>
            <a:endParaRPr lang="en-US"/>
          </a:p>
        </p:txBody>
      </p:sp>
    </p:spTree>
    <p:extLst>
      <p:ext uri="{BB962C8B-B14F-4D97-AF65-F5344CB8AC3E}">
        <p14:creationId xmlns:p14="http://schemas.microsoft.com/office/powerpoint/2010/main" val="1107052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2E431F-7E76-42A6-A389-A18869D3EF08}" type="datetimeFigureOut">
              <a:rPr lang="en-US" smtClean="0"/>
              <a:t>9/13/2019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3DAA79-7677-4C62-8027-47E5E9640864}" type="slidenum">
              <a:rPr lang="en-US" smtClean="0"/>
              <a:t>‹#›</a:t>
            </a:fld>
            <a:endParaRPr lang="en-US"/>
          </a:p>
        </p:txBody>
      </p:sp>
    </p:spTree>
    <p:extLst>
      <p:ext uri="{BB962C8B-B14F-4D97-AF65-F5344CB8AC3E}">
        <p14:creationId xmlns:p14="http://schemas.microsoft.com/office/powerpoint/2010/main" val="3101414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2E431F-7E76-42A6-A389-A18869D3EF08}"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DAA79-7677-4C62-8027-47E5E9640864}" type="slidenum">
              <a:rPr lang="en-US" smtClean="0"/>
              <a:t>‹#›</a:t>
            </a:fld>
            <a:endParaRPr lang="en-US"/>
          </a:p>
        </p:txBody>
      </p:sp>
    </p:spTree>
    <p:extLst>
      <p:ext uri="{BB962C8B-B14F-4D97-AF65-F5344CB8AC3E}">
        <p14:creationId xmlns:p14="http://schemas.microsoft.com/office/powerpoint/2010/main" val="655867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2E431F-7E76-42A6-A389-A18869D3EF08}"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DAA79-7677-4C62-8027-47E5E9640864}" type="slidenum">
              <a:rPr lang="en-US" smtClean="0"/>
              <a:t>‹#›</a:t>
            </a:fld>
            <a:endParaRPr lang="en-US"/>
          </a:p>
        </p:txBody>
      </p:sp>
    </p:spTree>
    <p:extLst>
      <p:ext uri="{BB962C8B-B14F-4D97-AF65-F5344CB8AC3E}">
        <p14:creationId xmlns:p14="http://schemas.microsoft.com/office/powerpoint/2010/main" val="2701878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custDataLst>
              <p:tags r:id="rId14"/>
            </p:custDataLst>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custDataLst>
              <p:tags r:id="rId15"/>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2E431F-7E76-42A6-A389-A18869D3EF08}" type="datetimeFigureOut">
              <a:rPr lang="en-US" smtClean="0"/>
              <a:t>9/13/2019</a:t>
            </a:fld>
            <a:endParaRPr lang="en-US"/>
          </a:p>
        </p:txBody>
      </p:sp>
      <p:sp>
        <p:nvSpPr>
          <p:cNvPr id="5" name="Footer Placeholder 4"/>
          <p:cNvSpPr>
            <a:spLocks noGrp="1"/>
          </p:cNvSpPr>
          <p:nvPr>
            <p:ph type="ftr" sz="quarter" idx="3"/>
            <p:custDataLst>
              <p:tags r:id="rId16"/>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custDataLst>
              <p:tags r:id="rId17"/>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3DAA79-7677-4C62-8027-47E5E9640864}" type="slidenum">
              <a:rPr lang="en-US" smtClean="0"/>
              <a:t>‹#›</a:t>
            </a:fld>
            <a:endParaRPr lang="en-US"/>
          </a:p>
        </p:txBody>
      </p:sp>
    </p:spTree>
    <p:extLst>
      <p:ext uri="{BB962C8B-B14F-4D97-AF65-F5344CB8AC3E}">
        <p14:creationId xmlns:p14="http://schemas.microsoft.com/office/powerpoint/2010/main" val="3578124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image" Target="../media/image3.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image" Target="../media/image2.png"/><Relationship Id="rId5" Type="http://schemas.openxmlformats.org/officeDocument/2006/relationships/tags" Target="../tags/tag35.xml"/><Relationship Id="rId10" Type="http://schemas.openxmlformats.org/officeDocument/2006/relationships/image" Target="../media/image1.png"/><Relationship Id="rId4" Type="http://schemas.openxmlformats.org/officeDocument/2006/relationships/tags" Target="../tags/tag34.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61.xml"/><Relationship Id="rId7" Type="http://schemas.openxmlformats.org/officeDocument/2006/relationships/slideLayout" Target="../slideLayouts/slideLayout5.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9"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70.xml"/></Relationships>
</file>

<file path=ppt/slides/_rels/slide13.xml.rels><?xml version="1.0" encoding="UTF-8" standalone="yes"?>
<Relationships xmlns="http://schemas.openxmlformats.org/package/2006/relationships"><Relationship Id="rId8" Type="http://schemas.openxmlformats.org/officeDocument/2006/relationships/tags" Target="../tags/tag78.xml"/><Relationship Id="rId3" Type="http://schemas.openxmlformats.org/officeDocument/2006/relationships/tags" Target="../tags/tag73.xml"/><Relationship Id="rId7" Type="http://schemas.openxmlformats.org/officeDocument/2006/relationships/tags" Target="../tags/tag77.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notesSlide" Target="../notesSlides/notesSlide13.xml"/><Relationship Id="rId5" Type="http://schemas.openxmlformats.org/officeDocument/2006/relationships/tags" Target="../tags/tag75.xml"/><Relationship Id="rId10" Type="http://schemas.openxmlformats.org/officeDocument/2006/relationships/slideLayout" Target="../slideLayouts/slideLayout2.xml"/><Relationship Id="rId4" Type="http://schemas.openxmlformats.org/officeDocument/2006/relationships/tags" Target="../tags/tag74.xml"/><Relationship Id="rId9" Type="http://schemas.openxmlformats.org/officeDocument/2006/relationships/tags" Target="../tags/tag79.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80.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5.xml"/><Relationship Id="rId1" Type="http://schemas.openxmlformats.org/officeDocument/2006/relationships/tags" Target="../tags/tag84.xml"/><Relationship Id="rId5" Type="http://schemas.openxmlformats.org/officeDocument/2006/relationships/image" Target="../media/image10.pn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8" Type="http://schemas.openxmlformats.org/officeDocument/2006/relationships/hyperlink" Target="http://www.stonybrook.edu/hr/training/courses.shtml" TargetMode="External"/><Relationship Id="rId3" Type="http://schemas.openxmlformats.org/officeDocument/2006/relationships/tags" Target="../tags/tag88.xml"/><Relationship Id="rId7" Type="http://schemas.openxmlformats.org/officeDocument/2006/relationships/notesSlide" Target="../notesSlides/notesSlide16.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slideLayout" Target="../slideLayouts/slideLayout5.xml"/><Relationship Id="rId5" Type="http://schemas.openxmlformats.org/officeDocument/2006/relationships/tags" Target="../tags/tag90.xml"/><Relationship Id="rId4" Type="http://schemas.openxmlformats.org/officeDocument/2006/relationships/tags" Target="../tags/tag89.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image" Target="../media/image11.PN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hyperlink" Target="https://go.stonybrook.edu/hiringstudents" TargetMode="Externa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19.xml"/><Relationship Id="rId3" Type="http://schemas.openxmlformats.org/officeDocument/2006/relationships/tags" Target="../tags/tag100.xml"/><Relationship Id="rId7" Type="http://schemas.openxmlformats.org/officeDocument/2006/relationships/slideLayout" Target="../slideLayouts/slideLayout2.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5.xml"/><Relationship Id="rId1" Type="http://schemas.openxmlformats.org/officeDocument/2006/relationships/tags" Target="../tags/tag104.xml"/><Relationship Id="rId4"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 Id="rId4" Type="http://schemas.openxmlformats.org/officeDocument/2006/relationships/hyperlink" Target="http://it.stonybrook.edu/help/kb/terminating-students-assignments-in-solar"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10.xml"/><Relationship Id="rId7" Type="http://schemas.openxmlformats.org/officeDocument/2006/relationships/image" Target="../media/image12.WMF"/><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hyperlink" Target="https://it.stonybrook.edu/help/kb/extending-an-assignment-in-solar" TargetMode="External"/><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image" Target="../media/image14.png"/><Relationship Id="rId5" Type="http://schemas.openxmlformats.org/officeDocument/2006/relationships/hyperlink" Target="https://it.stonybrook.edu/help/kb/viewing-and-creating-assignments-when-hiring-students" TargetMode="External"/><Relationship Id="rId4"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image" Target="../media/image16.pn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slideLayout" Target="../slideLayouts/slideLayout5.xml"/><Relationship Id="rId5" Type="http://schemas.openxmlformats.org/officeDocument/2006/relationships/tags" Target="../tags/tag117.xml"/><Relationship Id="rId4" Type="http://schemas.openxmlformats.org/officeDocument/2006/relationships/tags" Target="../tags/tag116.xml"/></Relationships>
</file>

<file path=ppt/slides/_rels/slide27.xml.rels><?xml version="1.0" encoding="UTF-8" standalone="yes"?>
<Relationships xmlns="http://schemas.openxmlformats.org/package/2006/relationships"><Relationship Id="rId8" Type="http://schemas.openxmlformats.org/officeDocument/2006/relationships/hyperlink" Target="https://it.stonybrook.edu/help/kb/ending-student-assignments-in-solar" TargetMode="External"/><Relationship Id="rId3" Type="http://schemas.openxmlformats.org/officeDocument/2006/relationships/tags" Target="../tags/tag120.xml"/><Relationship Id="rId7" Type="http://schemas.openxmlformats.org/officeDocument/2006/relationships/slideLayout" Target="../slideLayouts/slideLayout2.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5" Type="http://schemas.openxmlformats.org/officeDocument/2006/relationships/tags" Target="../tags/tag122.xml"/><Relationship Id="rId10" Type="http://schemas.openxmlformats.org/officeDocument/2006/relationships/hyperlink" Target="https://it.stonybrook.edu/help/kb/appointing-students-into-an-assignment-in-solar" TargetMode="External"/><Relationship Id="rId4" Type="http://schemas.openxmlformats.org/officeDocument/2006/relationships/tags" Target="../tags/tag121.xml"/><Relationship Id="rId9" Type="http://schemas.openxmlformats.org/officeDocument/2006/relationships/hyperlink" Target="https://it.stonybrook.edu/help/kb/viewing-and-creating-assignments-when-hiring-students" TargetMode="Externa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5.xml"/><Relationship Id="rId1" Type="http://schemas.openxmlformats.org/officeDocument/2006/relationships/tags" Target="../tags/tag124.xml"/></Relationships>
</file>

<file path=ppt/slides/_rels/slide29.xml.rels><?xml version="1.0" encoding="UTF-8" standalone="yes"?>
<Relationships xmlns="http://schemas.openxmlformats.org/package/2006/relationships"><Relationship Id="rId8" Type="http://schemas.openxmlformats.org/officeDocument/2006/relationships/hyperlink" Target="https://it.stonybrook.edu/help/kb/downloading-reports-in-solar-when-hiring-students" TargetMode="External"/><Relationship Id="rId3" Type="http://schemas.openxmlformats.org/officeDocument/2006/relationships/tags" Target="../tags/tag128.xml"/><Relationship Id="rId7" Type="http://schemas.openxmlformats.org/officeDocument/2006/relationships/hyperlink" Target="https://it.stonybrook.edu/help/kb/listing-student-time-sheets-waiting-to-be-approved-in-solar" TargetMode="Externa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hyperlink" Target="https://it.stonybrook.edu/help/kb/viewing-paid-time-sheets-in-solar" TargetMode="External"/><Relationship Id="rId5" Type="http://schemas.openxmlformats.org/officeDocument/2006/relationships/hyperlink" Target="https://it.stonybrook.edu/help/kb/listing-all-students-workers-in-your-department-in-solar" TargetMode="External"/><Relationship Id="rId4" Type="http://schemas.openxmlformats.org/officeDocument/2006/relationships/slideLayout" Target="../slideLayouts/slideLayout2.xml"/><Relationship Id="rId9" Type="http://schemas.openxmlformats.org/officeDocument/2006/relationships/image" Target="../media/image17.WMF"/></Relationships>
</file>

<file path=ppt/slides/_rels/slide3.xml.rels><?xml version="1.0" encoding="UTF-8" standalone="yes"?>
<Relationships xmlns="http://schemas.openxmlformats.org/package/2006/relationships"><Relationship Id="rId8" Type="http://schemas.openxmlformats.org/officeDocument/2006/relationships/hyperlink" Target="https://www.asa.stonybrook.edu/hr/eforms/HRSF0119.aspx" TargetMode="External"/><Relationship Id="rId3" Type="http://schemas.openxmlformats.org/officeDocument/2006/relationships/tags" Target="../tags/tag42.xml"/><Relationship Id="rId7" Type="http://schemas.openxmlformats.org/officeDocument/2006/relationships/notesSlide" Target="../notesSlides/notesSlide3.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slideLayout" Target="../slideLayouts/slideLayout2.xml"/><Relationship Id="rId5" Type="http://schemas.openxmlformats.org/officeDocument/2006/relationships/tags" Target="../tags/tag44.xml"/><Relationship Id="rId10" Type="http://schemas.openxmlformats.org/officeDocument/2006/relationships/hyperlink" Target="http://www.stonybrook.edu/finaid/pdfs/StudentEmploymentHandbook.pdf" TargetMode="External"/><Relationship Id="rId4" Type="http://schemas.openxmlformats.org/officeDocument/2006/relationships/tags" Target="../tags/tag43.xml"/><Relationship Id="rId9" Type="http://schemas.openxmlformats.org/officeDocument/2006/relationships/hyperlink" Target="http://it.stonybrook.edu/help/kb/hiring-students-for-your-department"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0.xml"/><Relationship Id="rId1" Type="http://schemas.openxmlformats.org/officeDocument/2006/relationships/tags" Target="../tags/tag129.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2.xml"/><Relationship Id="rId1" Type="http://schemas.openxmlformats.org/officeDocument/2006/relationships/tags" Target="../tags/tag1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4.xml"/><Relationship Id="rId1" Type="http://schemas.openxmlformats.org/officeDocument/2006/relationships/tags" Target="../tags/tag133.xml"/><Relationship Id="rId5" Type="http://schemas.openxmlformats.org/officeDocument/2006/relationships/image" Target="../media/image19.png"/><Relationship Id="rId4" Type="http://schemas.openxmlformats.org/officeDocument/2006/relationships/hyperlink" Target="http://www.stonybrook.edu/hr" TargetMode="Externa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6.xml"/><Relationship Id="rId1" Type="http://schemas.openxmlformats.org/officeDocument/2006/relationships/tags" Target="../tags/tag135.xml"/><Relationship Id="rId4" Type="http://schemas.openxmlformats.org/officeDocument/2006/relationships/hyperlink" Target="http://www.stonybrook.edu/hr/resources/student_employee" TargetMode="Externa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8.xml"/><Relationship Id="rId1" Type="http://schemas.openxmlformats.org/officeDocument/2006/relationships/tags" Target="../tags/tag137.xml"/><Relationship Id="rId4" Type="http://schemas.openxmlformats.org/officeDocument/2006/relationships/hyperlink" Target="https://stonybrookuniversity.co1.qualtrics.com/SE/?SID=SV_5bUKHwYnfxlRZDD"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it.stonybrook.edu/help/kb/listing-all-students-workers-in-your-department-in-solar" TargetMode="External"/><Relationship Id="rId3" Type="http://schemas.openxmlformats.org/officeDocument/2006/relationships/slideLayout" Target="../slideLayouts/slideLayout2.xml"/><Relationship Id="rId7" Type="http://schemas.openxmlformats.org/officeDocument/2006/relationships/hyperlink" Target="https://it.stonybrook.edu/help/kb/approving-student-time-sheets-in-solar" TargetMode="Externa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hyperlink" Target="https://it.stonybrook.edu/help/kb/appointing-students-into-an-assignment-in-solar" TargetMode="External"/><Relationship Id="rId11" Type="http://schemas.openxmlformats.org/officeDocument/2006/relationships/hyperlink" Target="https://it.stonybrook.edu/help/kb/ending-student-assignments-in-solar" TargetMode="External"/><Relationship Id="rId5" Type="http://schemas.openxmlformats.org/officeDocument/2006/relationships/hyperlink" Target="https://it.stonybrook.edu/help/kb/viewing-and-creating-assignments-when-hiring-students" TargetMode="External"/><Relationship Id="rId10" Type="http://schemas.openxmlformats.org/officeDocument/2006/relationships/hyperlink" Target="https://it.stonybrook.edu/help/kb/extending-an-assignment-in-solar" TargetMode="External"/><Relationship Id="rId4" Type="http://schemas.openxmlformats.org/officeDocument/2006/relationships/notesSlide" Target="../notesSlides/notesSlide4.xml"/><Relationship Id="rId9" Type="http://schemas.openxmlformats.org/officeDocument/2006/relationships/hyperlink" Target="https://it.stonybrook.edu/help/kb/listing-student-time-sheets-waiting-to-be-approved-in-solar"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4.png"/><Relationship Id="rId5" Type="http://schemas.openxmlformats.org/officeDocument/2006/relationships/hyperlink" Target="http://www.stonybrook.edu/solarsystem" TargetMode="Externa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5.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image" Target="../media/image6.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tags" Target="../tags/tag55.xml"/><Relationship Id="rId7" Type="http://schemas.openxmlformats.org/officeDocument/2006/relationships/diagramLayout" Target="../diagrams/layout1.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diagramData" Target="../diagrams/data1.xml"/><Relationship Id="rId5" Type="http://schemas.openxmlformats.org/officeDocument/2006/relationships/notesSlide" Target="../notesSlides/notesSlide8.xml"/><Relationship Id="rId10" Type="http://schemas.microsoft.com/office/2007/relationships/diagramDrawing" Target="../diagrams/drawing1.xml"/><Relationship Id="rId4" Type="http://schemas.openxmlformats.org/officeDocument/2006/relationships/slideLayout" Target="../slideLayouts/slideLayout2.xml"/><Relationship Id="rId9" Type="http://schemas.openxmlformats.org/officeDocument/2006/relationships/diagramColors" Target="../diagrams/colors1.xml"/></Relationships>
</file>

<file path=ppt/slides/_rels/slide9.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notesSlide" Target="../notesSlides/notesSlide9.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524000" y="1122363"/>
            <a:ext cx="9144000" cy="2387600"/>
          </a:xfrm>
        </p:spPr>
        <p:txBody>
          <a:bodyPr/>
          <a:lstStyle/>
          <a:p>
            <a:r>
              <a:rPr lang="en-US" dirty="0" smtClean="0"/>
              <a:t>Hiring Students in SOLAR</a:t>
            </a:r>
            <a:endParaRPr lang="en-US" dirty="0"/>
          </a:p>
        </p:txBody>
      </p:sp>
      <p:sp>
        <p:nvSpPr>
          <p:cNvPr id="3" name="Subtitle 2"/>
          <p:cNvSpPr>
            <a:spLocks noGrp="1"/>
          </p:cNvSpPr>
          <p:nvPr>
            <p:ph type="subTitle" idx="1"/>
            <p:custDataLst>
              <p:tags r:id="rId2"/>
            </p:custDataLst>
          </p:nvPr>
        </p:nvSpPr>
        <p:spPr>
          <a:xfrm>
            <a:off x="1524000" y="3602038"/>
            <a:ext cx="9144000" cy="1655762"/>
          </a:xfrm>
        </p:spPr>
        <p:txBody>
          <a:bodyPr/>
          <a:lstStyle/>
          <a:p>
            <a:r>
              <a:rPr lang="en-US" dirty="0" smtClean="0"/>
              <a:t>for your department</a:t>
            </a:r>
            <a:endParaRPr lang="en-US" dirty="0"/>
          </a:p>
        </p:txBody>
      </p:sp>
      <p:pic>
        <p:nvPicPr>
          <p:cNvPr id="5" name="Picture 4"/>
          <p:cNvPicPr>
            <a:picLocks noChangeAspect="1"/>
          </p:cNvPicPr>
          <p:nvPr>
            <p:custDataLst>
              <p:tags r:id="rId3"/>
            </p:custDataLst>
          </p:nvPr>
        </p:nvPicPr>
        <p:blipFill>
          <a:blip r:embed="rId10"/>
          <a:stretch>
            <a:fillRect/>
          </a:stretch>
        </p:blipFill>
        <p:spPr>
          <a:xfrm>
            <a:off x="8007179" y="18535"/>
            <a:ext cx="3670855" cy="2458525"/>
          </a:xfrm>
          <a:prstGeom prst="rect">
            <a:avLst/>
          </a:prstGeom>
        </p:spPr>
      </p:pic>
      <p:pic>
        <p:nvPicPr>
          <p:cNvPr id="6" name="Picture 5"/>
          <p:cNvPicPr>
            <a:picLocks noChangeAspect="1"/>
          </p:cNvPicPr>
          <p:nvPr>
            <p:custDataLst>
              <p:tags r:id="rId4"/>
            </p:custDataLst>
          </p:nvPr>
        </p:nvPicPr>
        <p:blipFill>
          <a:blip r:embed="rId11"/>
          <a:stretch>
            <a:fillRect/>
          </a:stretch>
        </p:blipFill>
        <p:spPr>
          <a:xfrm>
            <a:off x="251259" y="4033209"/>
            <a:ext cx="3815678" cy="2449182"/>
          </a:xfrm>
          <a:prstGeom prst="rect">
            <a:avLst/>
          </a:prstGeom>
        </p:spPr>
      </p:pic>
      <p:pic>
        <p:nvPicPr>
          <p:cNvPr id="7" name="Picture 6"/>
          <p:cNvPicPr>
            <a:picLocks noChangeAspect="1"/>
          </p:cNvPicPr>
          <p:nvPr>
            <p:custDataLst>
              <p:tags r:id="rId5"/>
            </p:custDataLst>
          </p:nvPr>
        </p:nvPicPr>
        <p:blipFill>
          <a:blip r:embed="rId12"/>
          <a:stretch>
            <a:fillRect/>
          </a:stretch>
        </p:blipFill>
        <p:spPr>
          <a:xfrm>
            <a:off x="9688448" y="3372637"/>
            <a:ext cx="2108282" cy="3164634"/>
          </a:xfrm>
          <a:prstGeom prst="rect">
            <a:avLst/>
          </a:prstGeom>
        </p:spPr>
      </p:pic>
      <p:sp>
        <p:nvSpPr>
          <p:cNvPr id="8" name="Rounded Rectangle 7"/>
          <p:cNvSpPr/>
          <p:nvPr>
            <p:custDataLst>
              <p:tags r:id="rId6"/>
            </p:custDataLst>
          </p:nvPr>
        </p:nvSpPr>
        <p:spPr>
          <a:xfrm>
            <a:off x="4517000" y="4150710"/>
            <a:ext cx="3028780" cy="804244"/>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Brought to you by</a:t>
            </a:r>
          </a:p>
          <a:p>
            <a:pPr algn="ctr"/>
            <a:r>
              <a:rPr lang="en-US" b="1" dirty="0" err="1" smtClean="0">
                <a:solidFill>
                  <a:prstClr val="black"/>
                </a:solidFill>
              </a:rPr>
              <a:t>DoIT</a:t>
            </a:r>
            <a:r>
              <a:rPr lang="en-US" b="1" dirty="0" smtClean="0">
                <a:solidFill>
                  <a:prstClr val="black"/>
                </a:solidFill>
              </a:rPr>
              <a:t> Training</a:t>
            </a:r>
            <a:endParaRPr lang="en-US" b="1" dirty="0">
              <a:solidFill>
                <a:prstClr val="black"/>
              </a:solidFill>
            </a:endParaRPr>
          </a:p>
        </p:txBody>
      </p:sp>
      <p:sp>
        <p:nvSpPr>
          <p:cNvPr id="4" name="Oval 3"/>
          <p:cNvSpPr/>
          <p:nvPr>
            <p:custDataLst>
              <p:tags r:id="rId7"/>
            </p:custDataLst>
          </p:nvPr>
        </p:nvSpPr>
        <p:spPr>
          <a:xfrm>
            <a:off x="5362175" y="5674698"/>
            <a:ext cx="1467650" cy="445674"/>
          </a:xfrm>
          <a:prstGeom prst="ellipse">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800" dirty="0" smtClean="0">
                <a:solidFill>
                  <a:prstClr val="black"/>
                </a:solidFill>
              </a:rPr>
              <a:t>Music by</a:t>
            </a:r>
          </a:p>
          <a:p>
            <a:pPr algn="ctr"/>
            <a:r>
              <a:rPr lang="en-US" sz="800" dirty="0" smtClean="0">
                <a:solidFill>
                  <a:prstClr val="black"/>
                </a:solidFill>
              </a:rPr>
              <a:t>Chris Zabriskie</a:t>
            </a:r>
          </a:p>
          <a:p>
            <a:pPr algn="ctr"/>
            <a:r>
              <a:rPr lang="en-US" sz="800" dirty="0" smtClean="0">
                <a:solidFill>
                  <a:prstClr val="black"/>
                </a:solidFill>
              </a:rPr>
              <a:t>“Air Hockey Saloon”</a:t>
            </a:r>
            <a:endParaRPr lang="en-US" sz="800" dirty="0">
              <a:solidFill>
                <a:prstClr val="black"/>
              </a:solidFill>
            </a:endParaRPr>
          </a:p>
        </p:txBody>
      </p:sp>
    </p:spTree>
    <p:extLst>
      <p:ext uri="{BB962C8B-B14F-4D97-AF65-F5344CB8AC3E}">
        <p14:creationId xmlns:p14="http://schemas.microsoft.com/office/powerpoint/2010/main" val="2990346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65163" y="365125"/>
            <a:ext cx="10515600" cy="1325563"/>
          </a:xfrm>
        </p:spPr>
        <p:txBody>
          <a:bodyPr/>
          <a:lstStyle/>
          <a:p>
            <a:r>
              <a:rPr lang="en-US" dirty="0" smtClean="0"/>
              <a:t>Job Codes when Creating </a:t>
            </a:r>
            <a:r>
              <a:rPr lang="en-US" smtClean="0"/>
              <a:t>an Assignment</a:t>
            </a:r>
            <a:endParaRPr lang="en-US" dirty="0"/>
          </a:p>
        </p:txBody>
      </p:sp>
      <p:sp>
        <p:nvSpPr>
          <p:cNvPr id="6" name="Text Placeholder 5"/>
          <p:cNvSpPr>
            <a:spLocks noGrp="1"/>
          </p:cNvSpPr>
          <p:nvPr>
            <p:ph type="body" idx="1"/>
            <p:custDataLst>
              <p:tags r:id="rId2"/>
            </p:custDataLst>
          </p:nvPr>
        </p:nvSpPr>
        <p:spPr>
          <a:xfrm>
            <a:off x="665163" y="1681163"/>
            <a:ext cx="5157787" cy="823912"/>
          </a:xfrm>
        </p:spPr>
        <p:txBody>
          <a:bodyPr>
            <a:normAutofit lnSpcReduction="10000"/>
          </a:bodyPr>
          <a:lstStyle/>
          <a:p>
            <a:r>
              <a:rPr lang="en-US" sz="3200" dirty="0" smtClean="0"/>
              <a:t>Student Assistant (SA)= 1971</a:t>
            </a:r>
            <a:r>
              <a:rPr lang="en-US" dirty="0" smtClean="0"/>
              <a:t>	</a:t>
            </a:r>
            <a:endParaRPr lang="en-US" dirty="0"/>
          </a:p>
        </p:txBody>
      </p:sp>
      <p:sp>
        <p:nvSpPr>
          <p:cNvPr id="7" name="Content Placeholder 6"/>
          <p:cNvSpPr>
            <a:spLocks noGrp="1"/>
          </p:cNvSpPr>
          <p:nvPr>
            <p:ph sz="half" idx="2"/>
            <p:custDataLst>
              <p:tags r:id="rId3"/>
            </p:custDataLst>
          </p:nvPr>
        </p:nvSpPr>
        <p:spPr>
          <a:xfrm>
            <a:off x="839788" y="2505075"/>
            <a:ext cx="5157787" cy="1316038"/>
          </a:xfrm>
        </p:spPr>
        <p:txBody>
          <a:bodyPr/>
          <a:lstStyle/>
          <a:p>
            <a:r>
              <a:rPr lang="en-US" dirty="0" smtClean="0"/>
              <a:t>100% of Salary comes out of  your Budget Account	</a:t>
            </a:r>
            <a:endParaRPr lang="en-US" dirty="0"/>
          </a:p>
        </p:txBody>
      </p:sp>
      <p:sp>
        <p:nvSpPr>
          <p:cNvPr id="8" name="Text Placeholder 7"/>
          <p:cNvSpPr>
            <a:spLocks noGrp="1"/>
          </p:cNvSpPr>
          <p:nvPr>
            <p:ph type="body" sz="quarter" idx="3"/>
            <p:custDataLst>
              <p:tags r:id="rId4"/>
            </p:custDataLst>
          </p:nvPr>
        </p:nvSpPr>
        <p:spPr>
          <a:xfrm>
            <a:off x="6172200" y="1690688"/>
            <a:ext cx="5704885" cy="503687"/>
          </a:xfrm>
        </p:spPr>
        <p:txBody>
          <a:bodyPr>
            <a:normAutofit fontScale="92500"/>
          </a:bodyPr>
          <a:lstStyle/>
          <a:p>
            <a:r>
              <a:rPr lang="en-US" sz="3200" dirty="0" smtClean="0"/>
              <a:t>Federal Work Study (FWS) = 1721</a:t>
            </a:r>
          </a:p>
        </p:txBody>
      </p:sp>
      <p:sp>
        <p:nvSpPr>
          <p:cNvPr id="9" name="Content Placeholder 8"/>
          <p:cNvSpPr>
            <a:spLocks noGrp="1"/>
          </p:cNvSpPr>
          <p:nvPr>
            <p:ph sz="quarter" idx="4"/>
            <p:custDataLst>
              <p:tags r:id="rId5"/>
            </p:custDataLst>
          </p:nvPr>
        </p:nvSpPr>
        <p:spPr>
          <a:xfrm>
            <a:off x="6544434" y="2505075"/>
            <a:ext cx="5183188" cy="2503530"/>
          </a:xfrm>
        </p:spPr>
        <p:txBody>
          <a:bodyPr>
            <a:normAutofit lnSpcReduction="10000"/>
          </a:bodyPr>
          <a:lstStyle/>
          <a:p>
            <a:r>
              <a:rPr lang="en-US" smtClean="0"/>
              <a:t>100% </a:t>
            </a:r>
            <a:r>
              <a:rPr lang="en-US" dirty="0" smtClean="0"/>
              <a:t>of Salary comes out of the student’s financial aid award</a:t>
            </a:r>
          </a:p>
          <a:p>
            <a:r>
              <a:rPr lang="en-US" dirty="0" smtClean="0"/>
              <a:t>The system will not allow you to appoint a student into a FWS assignment without a sufficient award</a:t>
            </a:r>
          </a:p>
          <a:p>
            <a:pPr marL="0" indent="0">
              <a:buNone/>
            </a:pPr>
            <a:endParaRPr lang="en-US" dirty="0" smtClean="0"/>
          </a:p>
        </p:txBody>
      </p:sp>
      <p:sp>
        <p:nvSpPr>
          <p:cNvPr id="10" name="TextBox 9"/>
          <p:cNvSpPr txBox="1"/>
          <p:nvPr>
            <p:custDataLst>
              <p:tags r:id="rId6"/>
            </p:custDataLst>
          </p:nvPr>
        </p:nvSpPr>
        <p:spPr>
          <a:xfrm>
            <a:off x="4564582" y="5189833"/>
            <a:ext cx="7312503" cy="1384995"/>
          </a:xfrm>
          <a:prstGeom prst="rect">
            <a:avLst/>
          </a:prstGeom>
          <a:noFill/>
        </p:spPr>
        <p:txBody>
          <a:bodyPr wrap="square" rtlCol="0">
            <a:spAutoFit/>
          </a:bodyPr>
          <a:lstStyle/>
          <a:p>
            <a:pPr algn="ctr"/>
            <a:r>
              <a:rPr lang="en-US" sz="2800" i="1" dirty="0" smtClean="0">
                <a:solidFill>
                  <a:prstClr val="black"/>
                </a:solidFill>
              </a:rPr>
              <a:t>* Prior </a:t>
            </a:r>
            <a:r>
              <a:rPr lang="en-US" sz="2800" i="1" dirty="0">
                <a:solidFill>
                  <a:prstClr val="black"/>
                </a:solidFill>
              </a:rPr>
              <a:t>to appointing the student into the </a:t>
            </a:r>
            <a:r>
              <a:rPr lang="en-US" sz="2800" i="1" dirty="0" smtClean="0">
                <a:solidFill>
                  <a:prstClr val="black"/>
                </a:solidFill>
              </a:rPr>
              <a:t>assignment</a:t>
            </a:r>
            <a:r>
              <a:rPr lang="en-US" sz="2800" i="1" dirty="0">
                <a:solidFill>
                  <a:prstClr val="black"/>
                </a:solidFill>
              </a:rPr>
              <a:t>, </a:t>
            </a:r>
            <a:r>
              <a:rPr lang="en-US" sz="2800" i="1" dirty="0" smtClean="0">
                <a:solidFill>
                  <a:prstClr val="black"/>
                </a:solidFill>
              </a:rPr>
              <a:t>you may change the </a:t>
            </a:r>
          </a:p>
          <a:p>
            <a:pPr algn="ctr"/>
            <a:r>
              <a:rPr lang="en-US" sz="2800" i="1" dirty="0" smtClean="0">
                <a:solidFill>
                  <a:prstClr val="black"/>
                </a:solidFill>
              </a:rPr>
              <a:t>Job </a:t>
            </a:r>
            <a:r>
              <a:rPr lang="en-US" sz="2800" i="1" dirty="0">
                <a:solidFill>
                  <a:prstClr val="black"/>
                </a:solidFill>
              </a:rPr>
              <a:t>Code if necessary</a:t>
            </a:r>
          </a:p>
        </p:txBody>
      </p:sp>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70581" y="3916545"/>
            <a:ext cx="3204938" cy="2286189"/>
          </a:xfrm>
          <a:prstGeom prst="rect">
            <a:avLst/>
          </a:prstGeom>
        </p:spPr>
      </p:pic>
    </p:spTree>
    <p:extLst>
      <p:ext uri="{BB962C8B-B14F-4D97-AF65-F5344CB8AC3E}">
        <p14:creationId xmlns:p14="http://schemas.microsoft.com/office/powerpoint/2010/main" val="3382236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1"/>
            </p:custDataLst>
          </p:nvPr>
        </p:nvSpPr>
        <p:spPr>
          <a:xfrm>
            <a:off x="838199" y="365125"/>
            <a:ext cx="10801865" cy="1325563"/>
          </a:xfrm>
        </p:spPr>
        <p:txBody>
          <a:bodyPr/>
          <a:lstStyle/>
          <a:p>
            <a:r>
              <a:rPr lang="en-US" dirty="0" smtClean="0"/>
              <a:t>Also </a:t>
            </a:r>
            <a:r>
              <a:rPr lang="en-US" smtClean="0"/>
              <a:t>Important:  Time </a:t>
            </a:r>
            <a:r>
              <a:rPr lang="en-US" dirty="0" smtClean="0"/>
              <a:t>Sheet Authorizers</a:t>
            </a:r>
            <a:endParaRPr lang="en-US" dirty="0"/>
          </a:p>
        </p:txBody>
      </p:sp>
      <p:sp>
        <p:nvSpPr>
          <p:cNvPr id="8" name="Content Placeholder 7"/>
          <p:cNvSpPr>
            <a:spLocks noGrp="1"/>
          </p:cNvSpPr>
          <p:nvPr>
            <p:ph idx="1"/>
            <p:custDataLst>
              <p:tags r:id="rId2"/>
            </p:custDataLst>
          </p:nvPr>
        </p:nvSpPr>
        <p:spPr>
          <a:xfrm>
            <a:off x="838200" y="1825625"/>
            <a:ext cx="10515600" cy="4351338"/>
          </a:xfrm>
        </p:spPr>
        <p:txBody>
          <a:bodyPr/>
          <a:lstStyle/>
          <a:p>
            <a:pPr marL="0" indent="0">
              <a:buNone/>
            </a:pPr>
            <a:r>
              <a:rPr lang="en-US" dirty="0" smtClean="0"/>
              <a:t>Be sure to have at least 2 time sheet authorizers</a:t>
            </a:r>
          </a:p>
          <a:p>
            <a:pPr marL="0" indent="0">
              <a:buNone/>
            </a:pPr>
            <a:r>
              <a:rPr lang="en-US" dirty="0"/>
              <a:t>*</a:t>
            </a:r>
            <a:r>
              <a:rPr lang="en-US" dirty="0" smtClean="0"/>
              <a:t>Time sheets need to be approved in order for student to receive a paycheck.</a:t>
            </a:r>
            <a:endParaRPr lang="en-US" dirty="0"/>
          </a:p>
        </p:txBody>
      </p:sp>
    </p:spTree>
    <p:extLst>
      <p:ext uri="{BB962C8B-B14F-4D97-AF65-F5344CB8AC3E}">
        <p14:creationId xmlns:p14="http://schemas.microsoft.com/office/powerpoint/2010/main" val="4793748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365125"/>
            <a:ext cx="10515600" cy="1325563"/>
          </a:xfrm>
        </p:spPr>
        <p:txBody>
          <a:bodyPr/>
          <a:lstStyle/>
          <a:p>
            <a:r>
              <a:rPr lang="en-US" dirty="0" smtClean="0"/>
              <a:t>Advertise Jobs on </a:t>
            </a:r>
            <a:r>
              <a:rPr lang="en-US" dirty="0" err="1" smtClean="0"/>
              <a:t>HandShake</a:t>
            </a:r>
            <a:endParaRPr lang="en-US" dirty="0"/>
          </a:p>
        </p:txBody>
      </p:sp>
      <p:sp>
        <p:nvSpPr>
          <p:cNvPr id="4" name="Rounded Rectangle 3"/>
          <p:cNvSpPr/>
          <p:nvPr>
            <p:custDataLst>
              <p:tags r:id="rId2"/>
            </p:custDataLst>
          </p:nvPr>
        </p:nvSpPr>
        <p:spPr>
          <a:xfrm>
            <a:off x="778559" y="1448475"/>
            <a:ext cx="6692113" cy="1181438"/>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p:spPr>
        <p:style>
          <a:lnRef idx="1">
            <a:schemeClr val="accent2"/>
          </a:lnRef>
          <a:fillRef idx="2">
            <a:schemeClr val="accent2"/>
          </a:fillRef>
          <a:effectRef idx="1">
            <a:schemeClr val="accent2"/>
          </a:effectRef>
          <a:fontRef idx="minor">
            <a:schemeClr val="dk1"/>
          </a:fontRef>
        </p:style>
        <p:txBody>
          <a:bodyPr rtlCol="0" anchor="ctr"/>
          <a:lstStyle/>
          <a:p>
            <a:r>
              <a:rPr lang="en-US" sz="2400" dirty="0">
                <a:solidFill>
                  <a:prstClr val="black"/>
                </a:solidFill>
              </a:rPr>
              <a:t>Post </a:t>
            </a:r>
            <a:r>
              <a:rPr lang="en-US" sz="2400" dirty="0" smtClean="0">
                <a:solidFill>
                  <a:prstClr val="black"/>
                </a:solidFill>
              </a:rPr>
              <a:t>Jobs on the Career Center’s </a:t>
            </a:r>
            <a:r>
              <a:rPr lang="en-US" sz="2400" dirty="0" err="1" smtClean="0">
                <a:solidFill>
                  <a:prstClr val="black"/>
                </a:solidFill>
              </a:rPr>
              <a:t>HandShake</a:t>
            </a:r>
            <a:endParaRPr lang="en-US" sz="2400" dirty="0">
              <a:solidFill>
                <a:prstClr val="black"/>
              </a:solidFill>
            </a:endParaRPr>
          </a:p>
          <a:p>
            <a:pPr lvl="1"/>
            <a:r>
              <a:rPr lang="en-US" sz="2400" dirty="0" smtClean="0">
                <a:solidFill>
                  <a:prstClr val="black"/>
                </a:solidFill>
              </a:rPr>
              <a:t>Contact:  </a:t>
            </a:r>
            <a:r>
              <a:rPr lang="en-US" sz="2400" u="sng" dirty="0" smtClean="0">
                <a:solidFill>
                  <a:prstClr val="black"/>
                </a:solidFill>
              </a:rPr>
              <a:t>Casey.Savin@stonybrook.edu</a:t>
            </a:r>
            <a:endParaRPr lang="en-US" sz="2400" u="sng" dirty="0">
              <a:solidFill>
                <a:prstClr val="black"/>
              </a:solidFill>
            </a:endParaRPr>
          </a:p>
        </p:txBody>
      </p:sp>
      <p:sp>
        <p:nvSpPr>
          <p:cNvPr id="5" name="Rounded Rectangle 4"/>
          <p:cNvSpPr/>
          <p:nvPr>
            <p:custDataLst>
              <p:tags r:id="rId3"/>
            </p:custDataLst>
          </p:nvPr>
        </p:nvSpPr>
        <p:spPr>
          <a:xfrm>
            <a:off x="3074973" y="3180170"/>
            <a:ext cx="5858634" cy="1424198"/>
          </a:xfrm>
          <a:prstGeom prst="round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a:solidFill>
                  <a:prstClr val="black"/>
                </a:solidFill>
              </a:rPr>
              <a:t>Students submit resumes or contact department to arrange </a:t>
            </a:r>
            <a:r>
              <a:rPr lang="en-US" sz="2400" dirty="0" smtClean="0">
                <a:solidFill>
                  <a:prstClr val="black"/>
                </a:solidFill>
              </a:rPr>
              <a:t>interview</a:t>
            </a:r>
            <a:endParaRPr lang="en-US" dirty="0">
              <a:solidFill>
                <a:prstClr val="black"/>
              </a:solidFill>
            </a:endParaRPr>
          </a:p>
        </p:txBody>
      </p:sp>
      <p:sp>
        <p:nvSpPr>
          <p:cNvPr id="8" name="Rounded Rectangle 7"/>
          <p:cNvSpPr/>
          <p:nvPr>
            <p:custDataLst>
              <p:tags r:id="rId4"/>
            </p:custDataLst>
          </p:nvPr>
        </p:nvSpPr>
        <p:spPr>
          <a:xfrm>
            <a:off x="4944233" y="5154625"/>
            <a:ext cx="5858634" cy="1424198"/>
          </a:xfrm>
          <a:prstGeom prst="round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solidFill>
                  <a:prstClr val="black"/>
                </a:solidFill>
              </a:rPr>
              <a:t>Department interviews and selects desired candidate</a:t>
            </a:r>
          </a:p>
        </p:txBody>
      </p:sp>
    </p:spTree>
    <p:extLst>
      <p:ext uri="{BB962C8B-B14F-4D97-AF65-F5344CB8AC3E}">
        <p14:creationId xmlns:p14="http://schemas.microsoft.com/office/powerpoint/2010/main" val="2430689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365125"/>
            <a:ext cx="10515600" cy="1325563"/>
          </a:xfrm>
        </p:spPr>
        <p:txBody>
          <a:bodyPr/>
          <a:lstStyle/>
          <a:p>
            <a:r>
              <a:rPr lang="en-US" dirty="0"/>
              <a:t>Appointing a Student into an Assignment</a:t>
            </a:r>
          </a:p>
        </p:txBody>
      </p:sp>
      <p:sp>
        <p:nvSpPr>
          <p:cNvPr id="3" name="Content Placeholder 2"/>
          <p:cNvSpPr>
            <a:spLocks noGrp="1"/>
          </p:cNvSpPr>
          <p:nvPr>
            <p:ph idx="1"/>
            <p:custDataLst>
              <p:tags r:id="rId2"/>
            </p:custDataLst>
          </p:nvPr>
        </p:nvSpPr>
        <p:spPr>
          <a:xfrm>
            <a:off x="838200" y="1444237"/>
            <a:ext cx="10515600" cy="587825"/>
          </a:xfrm>
        </p:spPr>
        <p:txBody>
          <a:bodyPr/>
          <a:lstStyle/>
          <a:p>
            <a:pPr marL="0" indent="0" algn="ctr">
              <a:buNone/>
            </a:pPr>
            <a:r>
              <a:rPr lang="en-US" dirty="0" smtClean="0"/>
              <a:t>The system will determine if the student is CLEARED to work</a:t>
            </a:r>
          </a:p>
        </p:txBody>
      </p:sp>
      <p:sp>
        <p:nvSpPr>
          <p:cNvPr id="4" name="Flowchart: Decision 3"/>
          <p:cNvSpPr/>
          <p:nvPr>
            <p:custDataLst>
              <p:tags r:id="rId3"/>
            </p:custDataLst>
          </p:nvPr>
        </p:nvSpPr>
        <p:spPr>
          <a:xfrm>
            <a:off x="4108104" y="2083976"/>
            <a:ext cx="3326030" cy="2152524"/>
          </a:xfrm>
          <a:prstGeom prst="flowChartDecision">
            <a:avLst/>
          </a:prstGeom>
          <a:solidFill>
            <a:schemeClr val="accent4"/>
          </a:solidFill>
          <a:ln w="12700" cap="flat" cmpd="sng" algn="ctr">
            <a:solidFill>
              <a:schemeClr val="accent4">
                <a:shade val="50000"/>
              </a:schemeClr>
            </a:solidFill>
            <a:prstDash val="solid"/>
            <a:miter lim="800000"/>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dirty="0" smtClean="0">
                <a:solidFill>
                  <a:prstClr val="black"/>
                </a:solidFill>
              </a:rPr>
              <a:t>Cleared?</a:t>
            </a:r>
            <a:endParaRPr lang="en-US" sz="3200" b="1" dirty="0">
              <a:solidFill>
                <a:prstClr val="black"/>
              </a:solidFill>
            </a:endParaRPr>
          </a:p>
        </p:txBody>
      </p:sp>
      <p:sp>
        <p:nvSpPr>
          <p:cNvPr id="5" name="Flowchart: Process 4"/>
          <p:cNvSpPr/>
          <p:nvPr>
            <p:custDataLst>
              <p:tags r:id="rId4"/>
            </p:custDataLst>
          </p:nvPr>
        </p:nvSpPr>
        <p:spPr>
          <a:xfrm>
            <a:off x="7789905" y="4236500"/>
            <a:ext cx="2689002" cy="2152069"/>
          </a:xfrm>
          <a:prstGeom prst="flowChartProcess">
            <a:avLst/>
          </a:prstGeom>
          <a:solidFill>
            <a:schemeClr val="accent6"/>
          </a:solidFill>
          <a:ln w="12700" cap="flat" cmpd="sng" algn="ctr">
            <a:solidFill>
              <a:schemeClr val="accent6">
                <a:shade val="50000"/>
              </a:schemeClr>
            </a:solidFill>
            <a:prstDash val="solid"/>
            <a:miter lim="800000"/>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smtClean="0">
                <a:solidFill>
                  <a:prstClr val="black"/>
                </a:solidFill>
              </a:rPr>
              <a:t>Click the link provided to Appoint the Student</a:t>
            </a:r>
            <a:endParaRPr lang="en-US" sz="2400" b="1" dirty="0">
              <a:solidFill>
                <a:prstClr val="black"/>
              </a:solidFill>
            </a:endParaRPr>
          </a:p>
        </p:txBody>
      </p:sp>
      <p:sp>
        <p:nvSpPr>
          <p:cNvPr id="6" name="Octagon 5"/>
          <p:cNvSpPr/>
          <p:nvPr>
            <p:custDataLst>
              <p:tags r:id="rId5"/>
            </p:custDataLst>
          </p:nvPr>
        </p:nvSpPr>
        <p:spPr>
          <a:xfrm>
            <a:off x="1572476" y="4180652"/>
            <a:ext cx="2403824" cy="2207917"/>
          </a:xfrm>
          <a:prstGeom prst="octagon">
            <a:avLst/>
          </a:prstGeom>
          <a:solidFill>
            <a:srgbClr val="FF0000"/>
          </a:solidFill>
          <a:ln w="12700" cap="flat" cmpd="sng" algn="ctr">
            <a:solidFill>
              <a:srgbClr val="FF0000"/>
            </a:solid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smtClean="0">
                <a:solidFill>
                  <a:prstClr val="black"/>
                </a:solidFill>
              </a:rPr>
              <a:t>See Errors </a:t>
            </a:r>
          </a:p>
          <a:p>
            <a:pPr algn="ctr"/>
            <a:r>
              <a:rPr lang="en-US" sz="2800" b="1" dirty="0" smtClean="0">
                <a:solidFill>
                  <a:prstClr val="black"/>
                </a:solidFill>
              </a:rPr>
              <a:t>in comments</a:t>
            </a:r>
          </a:p>
        </p:txBody>
      </p:sp>
      <p:cxnSp>
        <p:nvCxnSpPr>
          <p:cNvPr id="8" name="Elbow Connector 7"/>
          <p:cNvCxnSpPr/>
          <p:nvPr>
            <p:custDataLst>
              <p:tags r:id="rId6"/>
            </p:custDataLst>
          </p:nvPr>
        </p:nvCxnSpPr>
        <p:spPr>
          <a:xfrm rot="10800000" flipV="1">
            <a:off x="2837152" y="3235364"/>
            <a:ext cx="1042085" cy="845944"/>
          </a:xfrm>
          <a:prstGeom prst="bentConnector3">
            <a:avLst>
              <a:gd name="adj1" fmla="val 99774"/>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custDataLst>
              <p:tags r:id="rId7"/>
            </p:custDataLst>
          </p:nvPr>
        </p:nvCxnSpPr>
        <p:spPr>
          <a:xfrm>
            <a:off x="7663001" y="3225822"/>
            <a:ext cx="1199634" cy="944221"/>
          </a:xfrm>
          <a:prstGeom prst="bentConnector3">
            <a:avLst>
              <a:gd name="adj1" fmla="val 100129"/>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custDataLst>
              <p:tags r:id="rId8"/>
            </p:custDataLst>
          </p:nvPr>
        </p:nvSpPr>
        <p:spPr>
          <a:xfrm>
            <a:off x="3358195" y="2830530"/>
            <a:ext cx="618105" cy="461665"/>
          </a:xfrm>
          <a:prstGeom prst="rect">
            <a:avLst/>
          </a:prstGeom>
          <a:noFill/>
        </p:spPr>
        <p:txBody>
          <a:bodyPr wrap="square" rtlCol="0">
            <a:spAutoFit/>
          </a:bodyPr>
          <a:lstStyle/>
          <a:p>
            <a:r>
              <a:rPr lang="en-US" sz="2400" b="1" dirty="0" smtClean="0">
                <a:solidFill>
                  <a:prstClr val="black"/>
                </a:solidFill>
              </a:rPr>
              <a:t>NO</a:t>
            </a:r>
            <a:endParaRPr lang="en-US" sz="2400" b="1" dirty="0">
              <a:solidFill>
                <a:prstClr val="black"/>
              </a:solidFill>
            </a:endParaRPr>
          </a:p>
        </p:txBody>
      </p:sp>
      <p:sp>
        <p:nvSpPr>
          <p:cNvPr id="20" name="TextBox 19"/>
          <p:cNvSpPr txBox="1"/>
          <p:nvPr>
            <p:custDataLst>
              <p:tags r:id="rId9"/>
            </p:custDataLst>
          </p:nvPr>
        </p:nvSpPr>
        <p:spPr>
          <a:xfrm>
            <a:off x="7551275" y="2773699"/>
            <a:ext cx="711543" cy="461665"/>
          </a:xfrm>
          <a:prstGeom prst="rect">
            <a:avLst/>
          </a:prstGeom>
          <a:noFill/>
        </p:spPr>
        <p:txBody>
          <a:bodyPr wrap="square" rtlCol="0">
            <a:spAutoFit/>
          </a:bodyPr>
          <a:lstStyle/>
          <a:p>
            <a:r>
              <a:rPr lang="en-US" sz="2400" b="1" dirty="0" smtClean="0">
                <a:solidFill>
                  <a:prstClr val="black"/>
                </a:solidFill>
              </a:rPr>
              <a:t>YES</a:t>
            </a:r>
            <a:endParaRPr lang="en-US" sz="2400" b="1" dirty="0">
              <a:solidFill>
                <a:prstClr val="black"/>
              </a:solidFill>
            </a:endParaRPr>
          </a:p>
        </p:txBody>
      </p:sp>
    </p:spTree>
    <p:extLst>
      <p:ext uri="{BB962C8B-B14F-4D97-AF65-F5344CB8AC3E}">
        <p14:creationId xmlns:p14="http://schemas.microsoft.com/office/powerpoint/2010/main" val="18969512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365125"/>
            <a:ext cx="10515600" cy="1325563"/>
          </a:xfrm>
        </p:spPr>
        <p:txBody>
          <a:bodyPr/>
          <a:lstStyle/>
          <a:p>
            <a:r>
              <a:rPr lang="en-US" dirty="0" smtClean="0"/>
              <a:t>Clearing the Student</a:t>
            </a:r>
            <a:endParaRPr lang="en-US" dirty="0"/>
          </a:p>
        </p:txBody>
      </p:sp>
      <p:pic>
        <p:nvPicPr>
          <p:cNvPr id="4" name="Content Placeholder 3"/>
          <p:cNvPicPr>
            <a:picLocks noGrp="1" noChangeAspect="1"/>
          </p:cNvPicPr>
          <p:nvPr>
            <p:ph idx="1"/>
          </p:nvPr>
        </p:nvPicPr>
        <p:blipFill>
          <a:blip r:embed="rId3"/>
          <a:stretch>
            <a:fillRect/>
          </a:stretch>
        </p:blipFill>
        <p:spPr>
          <a:xfrm>
            <a:off x="409721" y="1399879"/>
            <a:ext cx="5500665" cy="5210042"/>
          </a:xfrm>
          <a:prstGeom prst="rect">
            <a:avLst/>
          </a:prstGeom>
          <a:solidFill>
            <a:schemeClr val="bg2">
              <a:lumMod val="90000"/>
            </a:schemeClr>
          </a:solidFill>
          <a:ln>
            <a:solidFill>
              <a:schemeClr val="tx1"/>
            </a:solidFill>
          </a:ln>
        </p:spPr>
      </p:pic>
      <p:pic>
        <p:nvPicPr>
          <p:cNvPr id="5" name="Picture 4"/>
          <p:cNvPicPr>
            <a:picLocks noChangeAspect="1"/>
          </p:cNvPicPr>
          <p:nvPr/>
        </p:nvPicPr>
        <p:blipFill>
          <a:blip r:embed="rId4"/>
          <a:stretch>
            <a:fillRect/>
          </a:stretch>
        </p:blipFill>
        <p:spPr>
          <a:xfrm>
            <a:off x="6096000" y="1399879"/>
            <a:ext cx="5809196" cy="5201346"/>
          </a:xfrm>
          <a:prstGeom prst="rect">
            <a:avLst/>
          </a:prstGeom>
          <a:ln>
            <a:solidFill>
              <a:schemeClr val="tx1"/>
            </a:solidFill>
          </a:ln>
        </p:spPr>
      </p:pic>
      <p:sp>
        <p:nvSpPr>
          <p:cNvPr id="3" name="Rectangle 2"/>
          <p:cNvSpPr/>
          <p:nvPr/>
        </p:nvSpPr>
        <p:spPr>
          <a:xfrm>
            <a:off x="2887133" y="2032000"/>
            <a:ext cx="956734" cy="1016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1515533" y="2032000"/>
            <a:ext cx="482600" cy="1016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7103533" y="2032000"/>
            <a:ext cx="575734" cy="1016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8522231" y="2032000"/>
            <a:ext cx="956734" cy="1016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98715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63367" y="2823099"/>
            <a:ext cx="10515600" cy="2097989"/>
          </a:xfrm>
        </p:spPr>
        <p:txBody>
          <a:bodyPr>
            <a:normAutofit/>
          </a:bodyPr>
          <a:lstStyle/>
          <a:p>
            <a:pPr algn="ctr"/>
            <a:r>
              <a:rPr lang="en-US" dirty="0" smtClean="0"/>
              <a:t>Students should not work until </a:t>
            </a:r>
            <a:br>
              <a:rPr lang="en-US" dirty="0" smtClean="0"/>
            </a:br>
            <a:r>
              <a:rPr lang="en-US" dirty="0" smtClean="0"/>
              <a:t>COMPLETELY </a:t>
            </a:r>
            <a:br>
              <a:rPr lang="en-US" dirty="0" smtClean="0"/>
            </a:br>
            <a:r>
              <a:rPr lang="en-US" dirty="0" smtClean="0"/>
              <a:t>Cleared in the System</a:t>
            </a:r>
            <a:endParaRPr lang="en-US" dirty="0"/>
          </a:p>
        </p:txBody>
      </p:sp>
      <p:sp>
        <p:nvSpPr>
          <p:cNvPr id="3" name="Content Placeholder 2"/>
          <p:cNvSpPr>
            <a:spLocks noGrp="1"/>
          </p:cNvSpPr>
          <p:nvPr>
            <p:ph idx="1"/>
            <p:custDataLst>
              <p:tags r:id="rId2"/>
            </p:custDataLst>
          </p:nvPr>
        </p:nvSpPr>
        <p:spPr>
          <a:xfrm>
            <a:off x="772297" y="5771626"/>
            <a:ext cx="10515600" cy="1781056"/>
          </a:xfrm>
        </p:spPr>
        <p:txBody>
          <a:bodyPr/>
          <a:lstStyle/>
          <a:p>
            <a:pPr marL="0" indent="0" algn="ctr">
              <a:buNone/>
            </a:pPr>
            <a:r>
              <a:rPr lang="en-US" dirty="0" smtClean="0"/>
              <a:t>There can be a liability or penalization to both student and SBU</a:t>
            </a:r>
            <a:endParaRPr lang="en-US" dirty="0"/>
          </a:p>
        </p:txBody>
      </p:sp>
      <p:sp>
        <p:nvSpPr>
          <p:cNvPr id="5" name="Octagon 4"/>
          <p:cNvSpPr/>
          <p:nvPr>
            <p:custDataLst>
              <p:tags r:id="rId3"/>
            </p:custDataLst>
          </p:nvPr>
        </p:nvSpPr>
        <p:spPr>
          <a:xfrm>
            <a:off x="4863687" y="371322"/>
            <a:ext cx="2067697" cy="2026508"/>
          </a:xfrm>
          <a:prstGeom prst="octagon">
            <a:avLst/>
          </a:prstGeom>
          <a:solidFill>
            <a:srgbClr val="FF0000"/>
          </a:solidFill>
          <a:ln w="12700" cap="flat" cmpd="sng" algn="ctr">
            <a:solidFill>
              <a:srgbClr val="FF0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STOP</a:t>
            </a:r>
            <a:endParaRPr lang="en-US" sz="4000" b="1" dirty="0"/>
          </a:p>
        </p:txBody>
      </p:sp>
    </p:spTree>
    <p:extLst>
      <p:ext uri="{BB962C8B-B14F-4D97-AF65-F5344CB8AC3E}">
        <p14:creationId xmlns:p14="http://schemas.microsoft.com/office/powerpoint/2010/main" val="1362789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365126"/>
            <a:ext cx="10515600" cy="928216"/>
          </a:xfrm>
        </p:spPr>
        <p:txBody>
          <a:bodyPr/>
          <a:lstStyle/>
          <a:p>
            <a:r>
              <a:rPr lang="en-US" dirty="0" smtClean="0"/>
              <a:t>Student Clearance Comments</a:t>
            </a:r>
            <a:endParaRPr lang="en-US" dirty="0"/>
          </a:p>
        </p:txBody>
      </p:sp>
      <p:sp>
        <p:nvSpPr>
          <p:cNvPr id="3" name="Content Placeholder 2"/>
          <p:cNvSpPr>
            <a:spLocks noGrp="1"/>
          </p:cNvSpPr>
          <p:nvPr>
            <p:ph idx="1"/>
            <p:custDataLst>
              <p:tags r:id="rId2"/>
            </p:custDataLst>
          </p:nvPr>
        </p:nvSpPr>
        <p:spPr>
          <a:xfrm>
            <a:off x="947351" y="1301581"/>
            <a:ext cx="10678297" cy="4883621"/>
          </a:xfrm>
        </p:spPr>
        <p:txBody>
          <a:bodyPr/>
          <a:lstStyle/>
          <a:p>
            <a:pPr marL="0" indent="0">
              <a:buNone/>
            </a:pPr>
            <a:r>
              <a:rPr lang="en-US" dirty="0" smtClean="0"/>
              <a:t>Messages on the SA/FWS Clearance page are</a:t>
            </a:r>
          </a:p>
          <a:p>
            <a:pPr lvl="1"/>
            <a:r>
              <a:rPr lang="en-US" dirty="0" smtClean="0"/>
              <a:t>W = Warning:  student can be appointed but there are issues to be cleared up with HR</a:t>
            </a:r>
          </a:p>
          <a:p>
            <a:pPr lvl="1"/>
            <a:r>
              <a:rPr lang="en-US" dirty="0" smtClean="0"/>
              <a:t>E = Error:  </a:t>
            </a:r>
            <a:r>
              <a:rPr lang="en-US" dirty="0" smtClean="0">
                <a:solidFill>
                  <a:srgbClr val="FF0000"/>
                </a:solidFill>
              </a:rPr>
              <a:t>student cannot be appointed</a:t>
            </a:r>
          </a:p>
          <a:p>
            <a:pPr lvl="1"/>
            <a:r>
              <a:rPr lang="en-US" dirty="0" smtClean="0"/>
              <a:t>M = Message:  will state "ready to be hired“</a:t>
            </a:r>
          </a:p>
          <a:p>
            <a:pPr marL="0" indent="0">
              <a:buNone/>
            </a:pPr>
            <a:endParaRPr lang="en-US" sz="800" dirty="0" smtClean="0"/>
          </a:p>
          <a:p>
            <a:pPr marL="0" indent="0">
              <a:buNone/>
            </a:pPr>
            <a:r>
              <a:rPr lang="en-US" dirty="0" smtClean="0"/>
              <a:t>The student must reconcile his/her own clearance issues before the system will allow you to hire them.</a:t>
            </a:r>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5"/>
          <a:stretch>
            <a:fillRect/>
          </a:stretch>
        </p:blipFill>
        <p:spPr>
          <a:xfrm>
            <a:off x="2481714" y="4391479"/>
            <a:ext cx="7228571" cy="2085714"/>
          </a:xfrm>
          <a:prstGeom prst="rect">
            <a:avLst/>
          </a:prstGeom>
          <a:ln>
            <a:solidFill>
              <a:schemeClr val="tx1"/>
            </a:solidFill>
          </a:ln>
        </p:spPr>
      </p:pic>
    </p:spTree>
    <p:extLst>
      <p:ext uri="{BB962C8B-B14F-4D97-AF65-F5344CB8AC3E}">
        <p14:creationId xmlns:p14="http://schemas.microsoft.com/office/powerpoint/2010/main" val="293708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9788" y="365125"/>
            <a:ext cx="10515600" cy="1325563"/>
          </a:xfrm>
        </p:spPr>
        <p:txBody>
          <a:bodyPr/>
          <a:lstStyle/>
          <a:p>
            <a:r>
              <a:rPr lang="en-US" dirty="0" smtClean="0"/>
              <a:t>Examples of Errors and Warnings</a:t>
            </a:r>
            <a:endParaRPr lang="en-US" dirty="0"/>
          </a:p>
        </p:txBody>
      </p:sp>
      <p:sp>
        <p:nvSpPr>
          <p:cNvPr id="6" name="Text Placeholder 5"/>
          <p:cNvSpPr>
            <a:spLocks noGrp="1"/>
          </p:cNvSpPr>
          <p:nvPr>
            <p:ph type="body" idx="1"/>
            <p:custDataLst>
              <p:tags r:id="rId2"/>
            </p:custDataLst>
          </p:nvPr>
        </p:nvSpPr>
        <p:spPr>
          <a:xfrm>
            <a:off x="839788" y="1681163"/>
            <a:ext cx="5157787" cy="823912"/>
          </a:xfrm>
        </p:spPr>
        <p:txBody>
          <a:bodyPr>
            <a:noAutofit/>
          </a:bodyPr>
          <a:lstStyle/>
          <a:p>
            <a:r>
              <a:rPr lang="en-US" sz="5400" dirty="0" smtClean="0"/>
              <a:t>E = Errors</a:t>
            </a:r>
            <a:endParaRPr lang="en-US" sz="5400" dirty="0"/>
          </a:p>
        </p:txBody>
      </p:sp>
      <p:sp>
        <p:nvSpPr>
          <p:cNvPr id="7" name="Content Placeholder 6"/>
          <p:cNvSpPr>
            <a:spLocks noGrp="1"/>
          </p:cNvSpPr>
          <p:nvPr>
            <p:ph sz="half" idx="2"/>
            <p:custDataLst>
              <p:tags r:id="rId3"/>
            </p:custDataLst>
          </p:nvPr>
        </p:nvSpPr>
        <p:spPr>
          <a:xfrm>
            <a:off x="839788" y="2505074"/>
            <a:ext cx="5157787" cy="4153633"/>
          </a:xfrm>
        </p:spPr>
        <p:txBody>
          <a:bodyPr>
            <a:normAutofit/>
          </a:bodyPr>
          <a:lstStyle/>
          <a:p>
            <a:r>
              <a:rPr lang="en-US" dirty="0" smtClean="0"/>
              <a:t>Missing SS#</a:t>
            </a:r>
          </a:p>
          <a:p>
            <a:r>
              <a:rPr lang="en-US" dirty="0" smtClean="0"/>
              <a:t>Not Authorized to work </a:t>
            </a:r>
          </a:p>
          <a:p>
            <a:pPr lvl="1"/>
            <a:r>
              <a:rPr lang="en-US" dirty="0" smtClean="0"/>
              <a:t>Call Visa and Immigration 2-4685</a:t>
            </a:r>
          </a:p>
          <a:p>
            <a:r>
              <a:rPr lang="en-US" dirty="0" smtClean="0"/>
              <a:t>FWS award not accepted</a:t>
            </a:r>
          </a:p>
          <a:p>
            <a:r>
              <a:rPr lang="en-US" dirty="0" smtClean="0"/>
              <a:t>Ineligible to Enroll</a:t>
            </a:r>
          </a:p>
          <a:p>
            <a:pPr lvl="1"/>
            <a:r>
              <a:rPr lang="en-US" dirty="0" smtClean="0"/>
              <a:t>Student has blocks</a:t>
            </a:r>
          </a:p>
          <a:p>
            <a:r>
              <a:rPr lang="en-US" dirty="0" smtClean="0"/>
              <a:t>Withdrew from University</a:t>
            </a:r>
          </a:p>
          <a:p>
            <a:r>
              <a:rPr lang="en-US" dirty="0" smtClean="0"/>
              <a:t>Non-Matriculated</a:t>
            </a:r>
          </a:p>
        </p:txBody>
      </p:sp>
      <p:sp>
        <p:nvSpPr>
          <p:cNvPr id="8" name="Text Placeholder 7"/>
          <p:cNvSpPr>
            <a:spLocks noGrp="1"/>
          </p:cNvSpPr>
          <p:nvPr>
            <p:ph type="body" sz="quarter" idx="3"/>
            <p:custDataLst>
              <p:tags r:id="rId4"/>
            </p:custDataLst>
          </p:nvPr>
        </p:nvSpPr>
        <p:spPr>
          <a:xfrm>
            <a:off x="6172200" y="1681163"/>
            <a:ext cx="5183188" cy="823912"/>
          </a:xfrm>
        </p:spPr>
        <p:txBody>
          <a:bodyPr>
            <a:noAutofit/>
          </a:bodyPr>
          <a:lstStyle/>
          <a:p>
            <a:r>
              <a:rPr lang="en-US" sz="5400" dirty="0" smtClean="0"/>
              <a:t>W = Warnings</a:t>
            </a:r>
            <a:endParaRPr lang="en-US" sz="5400" dirty="0"/>
          </a:p>
        </p:txBody>
      </p:sp>
      <p:sp>
        <p:nvSpPr>
          <p:cNvPr id="9" name="Content Placeholder 8"/>
          <p:cNvSpPr>
            <a:spLocks noGrp="1"/>
          </p:cNvSpPr>
          <p:nvPr>
            <p:ph sz="quarter" idx="4"/>
            <p:custDataLst>
              <p:tags r:id="rId5"/>
            </p:custDataLst>
          </p:nvPr>
        </p:nvSpPr>
        <p:spPr>
          <a:xfrm>
            <a:off x="6172200" y="2505075"/>
            <a:ext cx="5183188" cy="3684588"/>
          </a:xfrm>
        </p:spPr>
        <p:txBody>
          <a:bodyPr>
            <a:normAutofit lnSpcReduction="10000"/>
          </a:bodyPr>
          <a:lstStyle/>
          <a:p>
            <a:r>
              <a:rPr lang="en-US" dirty="0" smtClean="0"/>
              <a:t>I-9 Form Required</a:t>
            </a:r>
          </a:p>
          <a:p>
            <a:r>
              <a:rPr lang="en-US" dirty="0" smtClean="0"/>
              <a:t>Need State I-9 Form</a:t>
            </a:r>
          </a:p>
          <a:p>
            <a:pPr marL="457200" lvl="1" indent="0">
              <a:buNone/>
            </a:pPr>
            <a:endParaRPr lang="en-US" dirty="0"/>
          </a:p>
          <a:p>
            <a:pPr marL="457200" lvl="1" indent="0">
              <a:buNone/>
            </a:pPr>
            <a:r>
              <a:rPr lang="en-US" dirty="0" smtClean="0"/>
              <a:t>*students can be appointed with warnings but must attend to these</a:t>
            </a:r>
          </a:p>
          <a:p>
            <a:pPr marL="457200" lvl="1" indent="0">
              <a:buNone/>
            </a:pPr>
            <a:endParaRPr lang="en-US" dirty="0"/>
          </a:p>
          <a:p>
            <a:pPr marL="457200" lvl="1" indent="0">
              <a:buNone/>
            </a:pPr>
            <a:r>
              <a:rPr lang="en-US" dirty="0" smtClean="0"/>
              <a:t>SEC’s may take the I-9 workshop with HRS:</a:t>
            </a:r>
          </a:p>
          <a:p>
            <a:pPr marL="457200" lvl="1" indent="0">
              <a:buNone/>
            </a:pPr>
            <a:r>
              <a:rPr lang="en-US" dirty="0">
                <a:hlinkClick r:id="rId8"/>
              </a:rPr>
              <a:t>http://www.stonybrook.edu/hr/training/courses.shtml</a:t>
            </a:r>
            <a:endParaRPr lang="en-US" dirty="0"/>
          </a:p>
          <a:p>
            <a:pPr marL="457200" lvl="1" indent="0">
              <a:buNone/>
            </a:pPr>
            <a:endParaRPr lang="en-US" dirty="0"/>
          </a:p>
        </p:txBody>
      </p:sp>
    </p:spTree>
    <p:extLst>
      <p:ext uri="{BB962C8B-B14F-4D97-AF65-F5344CB8AC3E}">
        <p14:creationId xmlns:p14="http://schemas.microsoft.com/office/powerpoint/2010/main" val="15591939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365125"/>
            <a:ext cx="10515600" cy="1325563"/>
          </a:xfrm>
        </p:spPr>
        <p:txBody>
          <a:bodyPr/>
          <a:lstStyle/>
          <a:p>
            <a:r>
              <a:rPr lang="en-US" b="1" i="0" u="none" strike="noStrike" cap="none" baseline="0" dirty="0" smtClean="0">
                <a:sym typeface="Arial"/>
              </a:rPr>
              <a:t>I-9</a:t>
            </a:r>
            <a:r>
              <a:rPr lang="en-US" b="0" i="0" u="none" strike="noStrike" cap="none" baseline="0" dirty="0" smtClean="0">
                <a:sym typeface="Arial"/>
              </a:rPr>
              <a:t> </a:t>
            </a:r>
            <a:r>
              <a:rPr lang="en-US" b="1" i="0" u="none" strike="noStrike" cap="none" baseline="0" dirty="0" smtClean="0">
                <a:sym typeface="Arial"/>
              </a:rPr>
              <a:t>Information </a:t>
            </a:r>
            <a:r>
              <a:rPr lang="en-US" b="1" dirty="0" smtClean="0"/>
              <a:t>Warnings</a:t>
            </a:r>
            <a:endParaRPr lang="en-US" dirty="0"/>
          </a:p>
        </p:txBody>
      </p:sp>
      <p:sp>
        <p:nvSpPr>
          <p:cNvPr id="3" name="Content Placeholder 2"/>
          <p:cNvSpPr>
            <a:spLocks noGrp="1"/>
          </p:cNvSpPr>
          <p:nvPr>
            <p:ph idx="1"/>
            <p:custDataLst>
              <p:tags r:id="rId2"/>
            </p:custDataLst>
          </p:nvPr>
        </p:nvSpPr>
        <p:spPr>
          <a:xfrm>
            <a:off x="838200" y="1825625"/>
            <a:ext cx="10515600" cy="4891698"/>
          </a:xfrm>
        </p:spPr>
        <p:txBody>
          <a:bodyPr>
            <a:normAutofit/>
          </a:bodyPr>
          <a:lstStyle/>
          <a:p>
            <a:pPr marL="457200" lvl="0" indent="-381000">
              <a:lnSpc>
                <a:spcPct val="115000"/>
              </a:lnSpc>
              <a:spcBef>
                <a:spcPts val="600"/>
              </a:spcBef>
              <a:spcAft>
                <a:spcPts val="600"/>
              </a:spcAft>
              <a:buClr>
                <a:srgbClr val="7F7F7F"/>
              </a:buClr>
              <a:buSzPct val="166666"/>
              <a:buFont typeface="Arial"/>
              <a:buChar char="•"/>
            </a:pPr>
            <a:r>
              <a:rPr kumimoji="0" lang="en-US" sz="2400" b="0" i="0" u="none" strike="noStrike" kern="0" cap="none" spc="0" normalizeH="0" baseline="0" noProof="0" dirty="0" smtClean="0">
                <a:ln>
                  <a:noFill/>
                </a:ln>
                <a:effectLst/>
                <a:uLnTx/>
                <a:uFillTx/>
                <a:latin typeface="Arial"/>
                <a:cs typeface="Arial"/>
                <a:sym typeface="Arial"/>
                <a:rtl val="0"/>
              </a:rPr>
              <a:t>Forms must be submitted to </a:t>
            </a:r>
            <a:r>
              <a:rPr kumimoji="0" lang="en-US" sz="2400" b="0" i="0" u="none" strike="noStrike" kern="0" cap="none" spc="0" normalizeH="0" baseline="0" noProof="0" smtClean="0">
                <a:ln>
                  <a:noFill/>
                </a:ln>
                <a:effectLst/>
                <a:uLnTx/>
                <a:uFillTx/>
                <a:latin typeface="Arial"/>
                <a:cs typeface="Arial"/>
                <a:sym typeface="Arial"/>
                <a:rtl val="0"/>
              </a:rPr>
              <a:t>State</a:t>
            </a:r>
            <a:r>
              <a:rPr kumimoji="0" lang="en-US" sz="2400" b="0" i="0" u="none" strike="noStrike" kern="0" cap="none" spc="0" normalizeH="0" noProof="0" smtClean="0">
                <a:ln>
                  <a:noFill/>
                </a:ln>
                <a:effectLst/>
                <a:uLnTx/>
                <a:uFillTx/>
                <a:latin typeface="Arial"/>
                <a:cs typeface="Arial"/>
                <a:sym typeface="Arial"/>
                <a:rtl val="0"/>
              </a:rPr>
              <a:t> Appointments </a:t>
            </a:r>
            <a:r>
              <a:rPr kumimoji="0" lang="en-US" sz="2400" b="1" i="0" u="none" strike="noStrike" kern="0" cap="none" spc="0" normalizeH="0" baseline="0" noProof="0" smtClean="0">
                <a:ln>
                  <a:noFill/>
                </a:ln>
                <a:effectLst/>
                <a:uLnTx/>
                <a:uFillTx/>
                <a:latin typeface="Arial"/>
                <a:cs typeface="Arial"/>
                <a:sym typeface="Arial"/>
                <a:rtl val="0"/>
              </a:rPr>
              <a:t>within </a:t>
            </a:r>
            <a:r>
              <a:rPr kumimoji="0" lang="en-US" sz="2400" b="1" i="0" u="none" strike="noStrike" kern="0" cap="none" spc="0" normalizeH="0" baseline="0" noProof="0" dirty="0" smtClean="0">
                <a:ln>
                  <a:noFill/>
                </a:ln>
                <a:effectLst/>
                <a:uLnTx/>
                <a:uFillTx/>
                <a:latin typeface="Arial"/>
                <a:cs typeface="Arial"/>
                <a:sym typeface="Arial"/>
                <a:rtl val="0"/>
              </a:rPr>
              <a:t>three days of hire</a:t>
            </a:r>
            <a:r>
              <a:rPr kumimoji="0" lang="en-US" sz="2400" b="0" i="0" u="none" strike="noStrike" kern="0" cap="none" spc="0" normalizeH="0" baseline="0" noProof="0" dirty="0" smtClean="0">
                <a:ln>
                  <a:noFill/>
                </a:ln>
                <a:effectLst/>
                <a:uLnTx/>
                <a:uFillTx/>
                <a:latin typeface="Arial"/>
                <a:cs typeface="Arial"/>
                <a:sym typeface="Arial"/>
                <a:rtl val="0"/>
              </a:rPr>
              <a:t> or the student will be terminated.</a:t>
            </a:r>
          </a:p>
          <a:p>
            <a:pPr marL="342900" lvl="0" indent="-250825">
              <a:lnSpc>
                <a:spcPct val="100000"/>
              </a:lnSpc>
              <a:spcBef>
                <a:spcPts val="0"/>
              </a:spcBef>
              <a:buClr>
                <a:srgbClr val="7F7F7F"/>
              </a:buClr>
              <a:buFont typeface="Arial"/>
              <a:buChar char="•"/>
            </a:pPr>
            <a:endParaRPr kumimoji="0" lang="en-US" sz="800" b="0" i="0" u="none" strike="noStrike" kern="0" cap="none" spc="0" normalizeH="0" baseline="0" noProof="0" dirty="0" smtClean="0">
              <a:ln>
                <a:noFill/>
              </a:ln>
              <a:effectLst/>
              <a:uLnTx/>
              <a:uFillTx/>
              <a:latin typeface="Arial"/>
              <a:cs typeface="Arial"/>
              <a:sym typeface="Arial"/>
              <a:rtl val="0"/>
            </a:endParaRPr>
          </a:p>
          <a:p>
            <a:pPr marL="457200" lvl="0" indent="-381000">
              <a:lnSpc>
                <a:spcPct val="100000"/>
              </a:lnSpc>
              <a:spcBef>
                <a:spcPts val="600"/>
              </a:spcBef>
              <a:spcAft>
                <a:spcPts val="600"/>
              </a:spcAft>
              <a:buClr>
                <a:srgbClr val="7F7F7F"/>
              </a:buClr>
              <a:buSzPct val="166666"/>
              <a:buFont typeface="Arial"/>
              <a:buChar char="•"/>
            </a:pPr>
            <a:r>
              <a:rPr kumimoji="0" lang="en-US" sz="2400" b="0" i="0" u="none" strike="noStrike" kern="0" cap="none" spc="0" normalizeH="0" baseline="0" noProof="0" dirty="0" smtClean="0">
                <a:ln>
                  <a:noFill/>
                </a:ln>
                <a:effectLst/>
                <a:uLnTx/>
                <a:uFillTx/>
                <a:latin typeface="Arial"/>
                <a:cs typeface="Arial"/>
                <a:sym typeface="Arial"/>
                <a:rtl val="0"/>
              </a:rPr>
              <a:t>Email reminders sent out to supervisors if not received before student enters their first timesheet on SOLAR.</a:t>
            </a:r>
          </a:p>
          <a:p>
            <a:pPr marL="342900" lvl="0" indent="-250825">
              <a:lnSpc>
                <a:spcPct val="100000"/>
              </a:lnSpc>
              <a:spcBef>
                <a:spcPts val="0"/>
              </a:spcBef>
              <a:buClr>
                <a:srgbClr val="7F7F7F"/>
              </a:buClr>
              <a:buFont typeface="Arial"/>
              <a:buChar char="•"/>
            </a:pPr>
            <a:endParaRPr kumimoji="0" lang="en-US" sz="800" b="0" i="0" u="none" strike="noStrike" kern="0" cap="none" spc="0" normalizeH="0" baseline="0" noProof="0" dirty="0" smtClean="0">
              <a:ln>
                <a:noFill/>
              </a:ln>
              <a:effectLst/>
              <a:uLnTx/>
              <a:uFillTx/>
              <a:latin typeface="Arial"/>
              <a:cs typeface="Arial"/>
              <a:sym typeface="Arial"/>
              <a:rtl val="0"/>
            </a:endParaRPr>
          </a:p>
          <a:p>
            <a:pPr marL="457200" lvl="0" indent="-381000">
              <a:lnSpc>
                <a:spcPct val="100000"/>
              </a:lnSpc>
              <a:spcBef>
                <a:spcPts val="600"/>
              </a:spcBef>
              <a:spcAft>
                <a:spcPts val="600"/>
              </a:spcAft>
              <a:buClr>
                <a:srgbClr val="7F7F7F"/>
              </a:buClr>
              <a:buSzPct val="166666"/>
              <a:buFont typeface="Arial"/>
              <a:buChar char="•"/>
            </a:pPr>
            <a:r>
              <a:rPr kumimoji="0" lang="en-US" sz="2400" b="0" i="0" u="none" strike="noStrike" kern="0" cap="none" spc="0" normalizeH="0" baseline="0" noProof="0" dirty="0" smtClean="0">
                <a:ln>
                  <a:noFill/>
                </a:ln>
                <a:effectLst/>
                <a:uLnTx/>
                <a:uFillTx/>
                <a:latin typeface="Arial"/>
                <a:cs typeface="Arial"/>
                <a:sym typeface="Arial"/>
                <a:rtl val="0"/>
              </a:rPr>
              <a:t>Authorized signatory will be notified if there are any errors on the I-9 form. All errors must be corrected before the form can be processed.</a:t>
            </a:r>
          </a:p>
          <a:p>
            <a:pPr marL="342900" lvl="0" indent="-250825">
              <a:lnSpc>
                <a:spcPct val="100000"/>
              </a:lnSpc>
              <a:spcBef>
                <a:spcPts val="0"/>
              </a:spcBef>
              <a:buClr>
                <a:srgbClr val="7F7F7F"/>
              </a:buClr>
              <a:buFont typeface="Arial"/>
              <a:buChar char="•"/>
            </a:pPr>
            <a:endParaRPr kumimoji="0" lang="en-US" sz="800" b="0" i="0" u="none" strike="noStrike" kern="0" cap="none" spc="0" normalizeH="0" baseline="0" noProof="0" dirty="0" smtClean="0">
              <a:ln>
                <a:noFill/>
              </a:ln>
              <a:effectLst/>
              <a:uLnTx/>
              <a:uFillTx/>
              <a:latin typeface="Arial"/>
              <a:cs typeface="Arial"/>
              <a:sym typeface="Arial"/>
              <a:rtl val="0"/>
            </a:endParaRPr>
          </a:p>
          <a:p>
            <a:pPr marL="457200" lvl="0" indent="-381000">
              <a:lnSpc>
                <a:spcPct val="100000"/>
              </a:lnSpc>
              <a:spcBef>
                <a:spcPts val="600"/>
              </a:spcBef>
              <a:spcAft>
                <a:spcPts val="600"/>
              </a:spcAft>
              <a:buClr>
                <a:srgbClr val="7F7F7F"/>
              </a:buClr>
              <a:buSzPct val="166666"/>
              <a:buFont typeface="Arial"/>
              <a:buChar char="•"/>
            </a:pPr>
            <a:r>
              <a:rPr kumimoji="0" lang="en-US" sz="2400" b="0" i="0" u="none" strike="noStrike" kern="0" cap="none" spc="0" normalizeH="0" baseline="0" noProof="0" dirty="0" smtClean="0">
                <a:ln>
                  <a:noFill/>
                </a:ln>
                <a:effectLst/>
                <a:uLnTx/>
                <a:uFillTx/>
                <a:latin typeface="Arial"/>
                <a:cs typeface="Arial"/>
                <a:sym typeface="Arial"/>
                <a:rtl val="0"/>
              </a:rPr>
              <a:t>An updated I-9 form is also necessary if the employee has not been on payroll for more than one year. You will not see this on the clearance page, but you will receive an email from HR Student Employment to remind you that a new I-9 needs to be completed</a:t>
            </a:r>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8175" y="0"/>
            <a:ext cx="1825625" cy="1825625"/>
          </a:xfrm>
          <a:prstGeom prst="rect">
            <a:avLst/>
          </a:prstGeom>
        </p:spPr>
      </p:pic>
    </p:spTree>
    <p:extLst>
      <p:ext uri="{BB962C8B-B14F-4D97-AF65-F5344CB8AC3E}">
        <p14:creationId xmlns:p14="http://schemas.microsoft.com/office/powerpoint/2010/main" val="1597389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365125"/>
            <a:ext cx="10515600" cy="1325563"/>
          </a:xfrm>
        </p:spPr>
        <p:txBody>
          <a:bodyPr/>
          <a:lstStyle/>
          <a:p>
            <a:r>
              <a:rPr lang="en-US" dirty="0" smtClean="0"/>
              <a:t>Maximum Hours</a:t>
            </a:r>
            <a:endParaRPr lang="en-US" dirty="0"/>
          </a:p>
        </p:txBody>
      </p:sp>
      <p:graphicFrame>
        <p:nvGraphicFramePr>
          <p:cNvPr id="4" name="Content Placeholder 3"/>
          <p:cNvGraphicFramePr>
            <a:graphicFrameLocks noGrp="1"/>
          </p:cNvGraphicFramePr>
          <p:nvPr>
            <p:ph idx="1"/>
            <p:custDataLst>
              <p:tags r:id="rId2"/>
            </p:custDataLst>
            <p:extLst/>
          </p:nvPr>
        </p:nvGraphicFramePr>
        <p:xfrm>
          <a:off x="589548" y="1690688"/>
          <a:ext cx="9724225" cy="3814927"/>
        </p:xfrm>
        <a:graphic>
          <a:graphicData uri="http://schemas.openxmlformats.org/drawingml/2006/table">
            <a:tbl>
              <a:tblPr/>
              <a:tblGrid>
                <a:gridCol w="3430517">
                  <a:extLst>
                    <a:ext uri="{9D8B030D-6E8A-4147-A177-3AD203B41FA5}">
                      <a16:colId xmlns:a16="http://schemas.microsoft.com/office/drawing/2014/main" val="20000"/>
                    </a:ext>
                  </a:extLst>
                </a:gridCol>
                <a:gridCol w="3015049">
                  <a:extLst>
                    <a:ext uri="{9D8B030D-6E8A-4147-A177-3AD203B41FA5}">
                      <a16:colId xmlns:a16="http://schemas.microsoft.com/office/drawing/2014/main" val="20001"/>
                    </a:ext>
                  </a:extLst>
                </a:gridCol>
                <a:gridCol w="3278659">
                  <a:extLst>
                    <a:ext uri="{9D8B030D-6E8A-4147-A177-3AD203B41FA5}">
                      <a16:colId xmlns:a16="http://schemas.microsoft.com/office/drawing/2014/main" val="20002"/>
                    </a:ext>
                  </a:extLst>
                </a:gridCol>
              </a:tblGrid>
              <a:tr h="1547507">
                <a:tc>
                  <a:txBody>
                    <a:bodyPr/>
                    <a:lstStyle/>
                    <a:p>
                      <a:pPr rtl="0" fontAlgn="t">
                        <a:spcBef>
                          <a:spcPts val="0"/>
                        </a:spcBef>
                        <a:spcAft>
                          <a:spcPts val="0"/>
                        </a:spcAft>
                      </a:pPr>
                      <a:r>
                        <a:rPr lang="en-US" sz="2400" b="0" i="0" u="none" strike="noStrike" dirty="0">
                          <a:solidFill>
                            <a:srgbClr val="000000"/>
                          </a:solidFill>
                          <a:effectLst/>
                          <a:latin typeface="Arial" panose="020B0604020202020204" pitchFamily="34" charset="0"/>
                        </a:rPr>
                        <a:t>Type of Student</a:t>
                      </a:r>
                      <a:endParaRPr lang="en-US" sz="2400" dirty="0">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1" i="0" u="none" strike="noStrike" dirty="0" smtClean="0">
                          <a:solidFill>
                            <a:srgbClr val="000000"/>
                          </a:solidFill>
                          <a:effectLst/>
                          <a:latin typeface="Arial" panose="020B0604020202020204" pitchFamily="34" charset="0"/>
                        </a:rPr>
                        <a:t>Fall/Spring</a:t>
                      </a:r>
                      <a:r>
                        <a:rPr lang="en-US" sz="2400" b="0" i="0" u="none" strike="noStrike" dirty="0" smtClean="0">
                          <a:solidFill>
                            <a:srgbClr val="000000"/>
                          </a:solidFill>
                          <a:effectLst/>
                          <a:latin typeface="Arial" panose="020B0604020202020204" pitchFamily="34" charset="0"/>
                        </a:rPr>
                        <a:t> </a:t>
                      </a:r>
                    </a:p>
                    <a:p>
                      <a:pPr rtl="0" fontAlgn="t">
                        <a:spcBef>
                          <a:spcPts val="0"/>
                        </a:spcBef>
                        <a:spcAft>
                          <a:spcPts val="0"/>
                        </a:spcAft>
                      </a:pPr>
                      <a:r>
                        <a:rPr lang="en-US" sz="2400" b="0" i="0" u="none" strike="noStrike" dirty="0" smtClean="0">
                          <a:solidFill>
                            <a:srgbClr val="000000"/>
                          </a:solidFill>
                          <a:effectLst/>
                          <a:latin typeface="Arial" panose="020B0604020202020204" pitchFamily="34" charset="0"/>
                        </a:rPr>
                        <a:t>Term</a:t>
                      </a:r>
                      <a:endParaRPr lang="en-US" sz="2400" dirty="0">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1" i="0" u="none" strike="noStrike" dirty="0" smtClean="0">
                          <a:solidFill>
                            <a:srgbClr val="000000"/>
                          </a:solidFill>
                          <a:effectLst/>
                          <a:latin typeface="Arial" panose="020B0604020202020204" pitchFamily="34" charset="0"/>
                        </a:rPr>
                        <a:t>Intersession </a:t>
                      </a:r>
                    </a:p>
                    <a:p>
                      <a:pPr rtl="0" fontAlgn="t">
                        <a:spcBef>
                          <a:spcPts val="0"/>
                        </a:spcBef>
                        <a:spcAft>
                          <a:spcPts val="0"/>
                        </a:spcAft>
                      </a:pPr>
                      <a:r>
                        <a:rPr lang="en-US" sz="2400" b="1" i="0" u="none" strike="noStrike" smtClean="0">
                          <a:solidFill>
                            <a:srgbClr val="000000"/>
                          </a:solidFill>
                          <a:effectLst/>
                          <a:latin typeface="Arial" panose="020B0604020202020204" pitchFamily="34" charset="0"/>
                        </a:rPr>
                        <a:t>(</a:t>
                      </a:r>
                      <a:r>
                        <a:rPr lang="en-US" sz="2400" b="1" i="0" u="none" strike="noStrike" dirty="0" smtClean="0">
                          <a:solidFill>
                            <a:srgbClr val="000000"/>
                          </a:solidFill>
                          <a:effectLst/>
                          <a:latin typeface="Arial" panose="020B0604020202020204" pitchFamily="34" charset="0"/>
                        </a:rPr>
                        <a:t>Winter</a:t>
                      </a:r>
                      <a:r>
                        <a:rPr lang="en-US" sz="2400" b="1" i="0" u="none" strike="noStrike" dirty="0">
                          <a:solidFill>
                            <a:srgbClr val="000000"/>
                          </a:solidFill>
                          <a:effectLst/>
                          <a:latin typeface="Arial" panose="020B0604020202020204" pitchFamily="34" charset="0"/>
                        </a:rPr>
                        <a:t>)/</a:t>
                      </a:r>
                      <a:r>
                        <a:rPr lang="en-US" sz="2400" b="1" i="0" u="none" strike="noStrike">
                          <a:solidFill>
                            <a:srgbClr val="000000"/>
                          </a:solidFill>
                          <a:effectLst/>
                          <a:latin typeface="Arial" panose="020B0604020202020204" pitchFamily="34" charset="0"/>
                        </a:rPr>
                        <a:t>Summer </a:t>
                      </a:r>
                      <a:endParaRPr lang="en-US" sz="2400" b="1" i="0" u="none" strike="noStrike" smtClean="0">
                        <a:solidFill>
                          <a:srgbClr val="000000"/>
                        </a:solidFill>
                        <a:effectLst/>
                        <a:latin typeface="Arial" panose="020B0604020202020204" pitchFamily="34" charset="0"/>
                      </a:endParaRPr>
                    </a:p>
                    <a:p>
                      <a:pPr rtl="0" fontAlgn="t">
                        <a:spcBef>
                          <a:spcPts val="0"/>
                        </a:spcBef>
                        <a:spcAft>
                          <a:spcPts val="0"/>
                        </a:spcAft>
                      </a:pPr>
                      <a:r>
                        <a:rPr lang="en-US" sz="2400" b="0" i="0" u="none" strike="noStrike" smtClean="0">
                          <a:solidFill>
                            <a:srgbClr val="000000"/>
                          </a:solidFill>
                          <a:effectLst/>
                          <a:latin typeface="Arial" panose="020B0604020202020204" pitchFamily="34" charset="0"/>
                        </a:rPr>
                        <a:t>Term</a:t>
                      </a:r>
                      <a:endParaRPr lang="en-US" sz="2400" dirty="0">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01275">
                <a:tc>
                  <a:txBody>
                    <a:bodyPr/>
                    <a:lstStyle/>
                    <a:p>
                      <a:pPr rtl="0" fontAlgn="t">
                        <a:spcBef>
                          <a:spcPts val="0"/>
                        </a:spcBef>
                        <a:spcAft>
                          <a:spcPts val="0"/>
                        </a:spcAft>
                      </a:pPr>
                      <a:r>
                        <a:rPr lang="en-US" sz="2400" b="0" i="0" u="none" strike="noStrike" dirty="0">
                          <a:solidFill>
                            <a:srgbClr val="000000"/>
                          </a:solidFill>
                          <a:effectLst/>
                          <a:latin typeface="Arial" panose="020B0604020202020204" pitchFamily="34" charset="0"/>
                        </a:rPr>
                        <a:t>Student </a:t>
                      </a:r>
                      <a:r>
                        <a:rPr lang="en-US" sz="2400" b="0" i="0" u="none" strike="noStrike" dirty="0" smtClean="0">
                          <a:solidFill>
                            <a:srgbClr val="000000"/>
                          </a:solidFill>
                          <a:effectLst/>
                          <a:latin typeface="Arial" panose="020B0604020202020204" pitchFamily="34" charset="0"/>
                        </a:rPr>
                        <a:t>Assistant</a:t>
                      </a:r>
                      <a:endParaRPr lang="en-US" sz="2400" dirty="0">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1" i="0" u="none" strike="noStrike" dirty="0">
                          <a:solidFill>
                            <a:srgbClr val="000000"/>
                          </a:solidFill>
                          <a:effectLst/>
                          <a:latin typeface="Arial" panose="020B0604020202020204" pitchFamily="34" charset="0"/>
                        </a:rPr>
                        <a:t>29</a:t>
                      </a:r>
                      <a:endParaRPr lang="en-US" sz="2400" b="1" dirty="0">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1" i="0" u="none" strike="noStrike" dirty="0" smtClean="0">
                          <a:solidFill>
                            <a:srgbClr val="000000"/>
                          </a:solidFill>
                          <a:effectLst/>
                          <a:latin typeface="Arial" panose="020B0604020202020204" pitchFamily="34" charset="0"/>
                        </a:rPr>
                        <a:t>29</a:t>
                      </a:r>
                      <a:endParaRPr lang="en-US" sz="2400" b="1" dirty="0">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01275">
                <a:tc>
                  <a:txBody>
                    <a:bodyPr/>
                    <a:lstStyle/>
                    <a:p>
                      <a:pPr rtl="0" fontAlgn="t">
                        <a:spcBef>
                          <a:spcPts val="0"/>
                        </a:spcBef>
                        <a:spcAft>
                          <a:spcPts val="0"/>
                        </a:spcAft>
                      </a:pPr>
                      <a:r>
                        <a:rPr lang="en-US" sz="2400" b="0" i="0" u="none" strike="noStrike" dirty="0" smtClean="0">
                          <a:solidFill>
                            <a:srgbClr val="000000"/>
                          </a:solidFill>
                          <a:effectLst/>
                          <a:latin typeface="Arial" panose="020B0604020202020204" pitchFamily="34" charset="0"/>
                        </a:rPr>
                        <a:t>International Student</a:t>
                      </a:r>
                    </a:p>
                    <a:p>
                      <a:pPr rtl="0" fontAlgn="t">
                        <a:spcBef>
                          <a:spcPts val="0"/>
                        </a:spcBef>
                        <a:spcAft>
                          <a:spcPts val="0"/>
                        </a:spcAft>
                      </a:pPr>
                      <a:r>
                        <a:rPr lang="en-US" sz="2400" baseline="0" dirty="0" smtClean="0">
                          <a:effectLst/>
                        </a:rPr>
                        <a:t>    (Student Assistant)</a:t>
                      </a:r>
                      <a:endParaRPr lang="en-US" sz="2400" dirty="0">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1" i="0" u="none" strike="noStrike" dirty="0">
                          <a:solidFill>
                            <a:srgbClr val="C00000"/>
                          </a:solidFill>
                          <a:effectLst/>
                          <a:latin typeface="Arial" panose="020B0604020202020204" pitchFamily="34" charset="0"/>
                        </a:rPr>
                        <a:t>20</a:t>
                      </a:r>
                      <a:endParaRPr lang="en-US" sz="2400" b="1" dirty="0">
                        <a:solidFill>
                          <a:srgbClr val="C00000"/>
                        </a:solidFill>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1" i="0" u="none" strike="noStrike" dirty="0">
                          <a:solidFill>
                            <a:srgbClr val="000000"/>
                          </a:solidFill>
                          <a:effectLst/>
                          <a:latin typeface="Arial" panose="020B0604020202020204" pitchFamily="34" charset="0"/>
                        </a:rPr>
                        <a:t>29</a:t>
                      </a:r>
                      <a:endParaRPr lang="en-US" sz="2400" b="1" dirty="0">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01275">
                <a:tc>
                  <a:txBody>
                    <a:bodyPr/>
                    <a:lstStyle/>
                    <a:p>
                      <a:pPr rtl="0" fontAlgn="t">
                        <a:spcBef>
                          <a:spcPts val="0"/>
                        </a:spcBef>
                        <a:spcAft>
                          <a:spcPts val="0"/>
                        </a:spcAft>
                      </a:pPr>
                      <a:r>
                        <a:rPr lang="en-US" sz="2400" b="0" i="0" u="none" strike="noStrike" dirty="0">
                          <a:solidFill>
                            <a:srgbClr val="000000"/>
                          </a:solidFill>
                          <a:effectLst/>
                          <a:latin typeface="Arial" panose="020B0604020202020204" pitchFamily="34" charset="0"/>
                        </a:rPr>
                        <a:t>Federal </a:t>
                      </a:r>
                      <a:r>
                        <a:rPr lang="en-US" sz="2400" b="0" i="0" u="none" strike="noStrike" dirty="0" smtClean="0">
                          <a:solidFill>
                            <a:srgbClr val="000000"/>
                          </a:solidFill>
                          <a:effectLst/>
                          <a:latin typeface="Arial" panose="020B0604020202020204" pitchFamily="34" charset="0"/>
                        </a:rPr>
                        <a:t>Work Study</a:t>
                      </a:r>
                      <a:endParaRPr lang="en-US" sz="2400" dirty="0">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1" i="0" u="none" strike="noStrike">
                          <a:solidFill>
                            <a:srgbClr val="000000"/>
                          </a:solidFill>
                          <a:effectLst/>
                          <a:latin typeface="Arial" panose="020B0604020202020204" pitchFamily="34" charset="0"/>
                        </a:rPr>
                        <a:t>40</a:t>
                      </a:r>
                      <a:endParaRPr lang="en-US" sz="2400" b="1">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1" i="0" u="none" strike="noStrike" dirty="0">
                          <a:solidFill>
                            <a:srgbClr val="000000"/>
                          </a:solidFill>
                          <a:effectLst/>
                          <a:latin typeface="Arial" panose="020B0604020202020204" pitchFamily="34" charset="0"/>
                        </a:rPr>
                        <a:t>40</a:t>
                      </a:r>
                      <a:endParaRPr lang="en-US" sz="2400" b="1" dirty="0">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Rectangle 1"/>
          <p:cNvSpPr>
            <a:spLocks noChangeArrowheads="1"/>
          </p:cNvSpPr>
          <p:nvPr>
            <p:custDataLst>
              <p:tags r:id="rId3"/>
            </p:custDataLst>
          </p:nvPr>
        </p:nvSpPr>
        <p:spPr bwMode="auto">
          <a:xfrm>
            <a:off x="-7939352" y="-231456"/>
            <a:ext cx="2013135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mtClean="0">
                <a:solidFill>
                  <a:prstClr val="black"/>
                </a:solidFill>
                <a:latin typeface="Arial" panose="020B0604020202020204" pitchFamily="34" charset="0"/>
              </a:rPr>
              <a:t/>
            </a:r>
            <a:br>
              <a:rPr lang="en-US" altLang="en-US" smtClean="0">
                <a:solidFill>
                  <a:prstClr val="black"/>
                </a:solidFill>
                <a:latin typeface="Arial" panose="020B0604020202020204" pitchFamily="34" charset="0"/>
              </a:rPr>
            </a:br>
            <a:endParaRPr lang="en-US" altLang="en-US" smtClean="0">
              <a:solidFill>
                <a:prstClr val="black"/>
              </a:solidFill>
              <a:latin typeface="Arial" panose="020B0604020202020204" pitchFamily="34" charset="0"/>
            </a:endParaRPr>
          </a:p>
          <a:p>
            <a:pPr eaLnBrk="0" fontAlgn="base" hangingPunct="0">
              <a:spcBef>
                <a:spcPct val="0"/>
              </a:spcBef>
              <a:spcAft>
                <a:spcPct val="0"/>
              </a:spcAft>
            </a:pPr>
            <a:endParaRPr lang="en-US" altLang="en-US" smtClean="0">
              <a:solidFill>
                <a:prstClr val="black"/>
              </a:solidFill>
              <a:latin typeface="Arial" panose="020B0604020202020204" pitchFamily="34" charset="0"/>
            </a:endParaRPr>
          </a:p>
        </p:txBody>
      </p:sp>
    </p:spTree>
    <p:extLst>
      <p:ext uri="{BB962C8B-B14F-4D97-AF65-F5344CB8AC3E}">
        <p14:creationId xmlns:p14="http://schemas.microsoft.com/office/powerpoint/2010/main" val="1400870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365125"/>
            <a:ext cx="10515600" cy="1325563"/>
          </a:xfrm>
        </p:spPr>
        <p:txBody>
          <a:bodyPr/>
          <a:lstStyle/>
          <a:p>
            <a:r>
              <a:rPr lang="en-US" dirty="0" smtClean="0"/>
              <a:t>What to expect during this tutorial</a:t>
            </a:r>
            <a:endParaRPr lang="en-US" dirty="0"/>
          </a:p>
        </p:txBody>
      </p:sp>
      <p:sp>
        <p:nvSpPr>
          <p:cNvPr id="3" name="Content Placeholder 2"/>
          <p:cNvSpPr>
            <a:spLocks noGrp="1"/>
          </p:cNvSpPr>
          <p:nvPr>
            <p:ph idx="1"/>
            <p:custDataLst>
              <p:tags r:id="rId2"/>
            </p:custDataLst>
          </p:nvPr>
        </p:nvSpPr>
        <p:spPr>
          <a:xfrm>
            <a:off x="941567" y="2056448"/>
            <a:ext cx="10515600" cy="4952873"/>
          </a:xfrm>
        </p:spPr>
        <p:txBody>
          <a:bodyPr>
            <a:normAutofit/>
          </a:bodyPr>
          <a:lstStyle/>
          <a:p>
            <a:r>
              <a:rPr lang="en-US" dirty="0" smtClean="0"/>
              <a:t>Consider blocking out 30 minutes for this training</a:t>
            </a:r>
          </a:p>
          <a:p>
            <a:r>
              <a:rPr lang="en-US" dirty="0" smtClean="0"/>
              <a:t>50 narrated slides</a:t>
            </a:r>
          </a:p>
          <a:p>
            <a:r>
              <a:rPr lang="en-US" dirty="0" smtClean="0"/>
              <a:t>clickable links through out, like: </a:t>
            </a:r>
            <a:r>
              <a:rPr lang="en-US" dirty="0" smtClean="0">
                <a:hlinkClick r:id="rId5"/>
              </a:rPr>
              <a:t>go.stonybrook.edu/</a:t>
            </a:r>
            <a:r>
              <a:rPr lang="en-US" dirty="0" err="1" smtClean="0">
                <a:hlinkClick r:id="rId5"/>
              </a:rPr>
              <a:t>hiringstudents</a:t>
            </a:r>
            <a:endParaRPr lang="en-US" dirty="0" smtClean="0"/>
          </a:p>
          <a:p>
            <a:r>
              <a:rPr lang="en-US" dirty="0" smtClean="0"/>
              <a:t>4 questions at the end</a:t>
            </a:r>
          </a:p>
          <a:p>
            <a:pPr marL="0" indent="0">
              <a:buNone/>
            </a:pPr>
            <a:endParaRPr lang="en-US" dirty="0" smtClean="0"/>
          </a:p>
          <a:p>
            <a:r>
              <a:rPr lang="en-US" dirty="0" smtClean="0"/>
              <a:t>Hit </a:t>
            </a:r>
            <a:r>
              <a:rPr lang="en-US" b="1" dirty="0" smtClean="0"/>
              <a:t>Enter</a:t>
            </a:r>
            <a:r>
              <a:rPr lang="en-US" dirty="0" smtClean="0"/>
              <a:t>  or </a:t>
            </a:r>
            <a:r>
              <a:rPr lang="en-US" b="1" dirty="0" smtClean="0"/>
              <a:t>Next button</a:t>
            </a:r>
            <a:r>
              <a:rPr lang="en-US" dirty="0" smtClean="0"/>
              <a:t> to advance</a:t>
            </a:r>
          </a:p>
          <a:p>
            <a:pPr marL="92075" indent="0">
              <a:buNone/>
            </a:pPr>
            <a:r>
              <a:rPr lang="en-US" dirty="0" smtClean="0"/>
              <a:t>OR</a:t>
            </a:r>
          </a:p>
          <a:p>
            <a:r>
              <a:rPr lang="en-US" dirty="0" smtClean="0"/>
              <a:t>Use the Table on Contents to skip around</a:t>
            </a:r>
          </a:p>
          <a:p>
            <a:endParaRPr lang="en-US" dirty="0"/>
          </a:p>
        </p:txBody>
      </p:sp>
    </p:spTree>
    <p:extLst>
      <p:ext uri="{BB962C8B-B14F-4D97-AF65-F5344CB8AC3E}">
        <p14:creationId xmlns:p14="http://schemas.microsoft.com/office/powerpoint/2010/main" val="6599078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365125"/>
            <a:ext cx="10515600" cy="1325563"/>
          </a:xfrm>
        </p:spPr>
        <p:txBody>
          <a:bodyPr/>
          <a:lstStyle/>
          <a:p>
            <a:r>
              <a:rPr lang="en-US" dirty="0" smtClean="0"/>
              <a:t>The Student Work Week</a:t>
            </a:r>
            <a:endParaRPr lang="en-US" dirty="0"/>
          </a:p>
        </p:txBody>
      </p:sp>
      <p:sp>
        <p:nvSpPr>
          <p:cNvPr id="3" name="Content Placeholder 2"/>
          <p:cNvSpPr>
            <a:spLocks noGrp="1"/>
          </p:cNvSpPr>
          <p:nvPr>
            <p:ph idx="1"/>
            <p:custDataLst>
              <p:tags r:id="rId2"/>
            </p:custDataLst>
          </p:nvPr>
        </p:nvSpPr>
        <p:spPr>
          <a:xfrm>
            <a:off x="838200" y="1825625"/>
            <a:ext cx="10515600" cy="4351338"/>
          </a:xfrm>
        </p:spPr>
        <p:txBody>
          <a:bodyPr>
            <a:normAutofit fontScale="92500" lnSpcReduction="20000"/>
          </a:bodyPr>
          <a:lstStyle/>
          <a:p>
            <a:pPr marL="457200" lvl="0" indent="-317500">
              <a:spcBef>
                <a:spcPts val="480"/>
              </a:spcBef>
              <a:spcAft>
                <a:spcPts val="600"/>
              </a:spcAft>
              <a:buClr>
                <a:srgbClr val="000000"/>
              </a:buClr>
              <a:buSzPct val="97222"/>
              <a:buFont typeface="Arial"/>
              <a:buChar char="•"/>
            </a:pPr>
            <a:r>
              <a:rPr lang="en-US" sz="3200" dirty="0" smtClean="0"/>
              <a:t>Payroll schedule:  </a:t>
            </a:r>
          </a:p>
          <a:p>
            <a:pPr marL="1054100" lvl="2" indent="0">
              <a:spcBef>
                <a:spcPts val="480"/>
              </a:spcBef>
              <a:spcAft>
                <a:spcPts val="600"/>
              </a:spcAft>
              <a:buClr>
                <a:srgbClr val="000000"/>
              </a:buClr>
              <a:buSzPct val="97222"/>
              <a:buNone/>
            </a:pPr>
            <a:r>
              <a:rPr lang="en-US" sz="3000" b="1" u="sng" dirty="0" smtClean="0"/>
              <a:t>SA/FWS Payroll Period</a:t>
            </a:r>
          </a:p>
          <a:p>
            <a:pPr marL="457200" lvl="0" indent="-317500">
              <a:spcBef>
                <a:spcPts val="480"/>
              </a:spcBef>
              <a:spcAft>
                <a:spcPts val="600"/>
              </a:spcAft>
              <a:buClr>
                <a:srgbClr val="000000"/>
              </a:buClr>
              <a:buSzPct val="97222"/>
              <a:buFont typeface="Arial"/>
              <a:buChar char="•"/>
            </a:pPr>
            <a:r>
              <a:rPr lang="en-US" sz="3200" dirty="0" smtClean="0"/>
              <a:t>Student Work Week	</a:t>
            </a:r>
          </a:p>
          <a:p>
            <a:pPr marL="914400" lvl="1" indent="-317500">
              <a:spcBef>
                <a:spcPts val="480"/>
              </a:spcBef>
              <a:spcAft>
                <a:spcPts val="600"/>
              </a:spcAft>
              <a:buClr>
                <a:srgbClr val="000000"/>
              </a:buClr>
              <a:buSzPct val="58333"/>
              <a:buFont typeface="Courier New"/>
              <a:buChar char="o"/>
            </a:pPr>
            <a:r>
              <a:rPr lang="en-US" sz="3200" dirty="0"/>
              <a:t>starts on a Thursday</a:t>
            </a:r>
          </a:p>
          <a:p>
            <a:pPr marL="914400" lvl="1" indent="-317500">
              <a:spcBef>
                <a:spcPts val="480"/>
              </a:spcBef>
              <a:spcAft>
                <a:spcPts val="600"/>
              </a:spcAft>
              <a:buClr>
                <a:srgbClr val="000000"/>
              </a:buClr>
              <a:buSzPct val="58333"/>
              <a:buFont typeface="Courier New"/>
              <a:buChar char="o"/>
            </a:pPr>
            <a:r>
              <a:rPr lang="en-US" sz="3200" dirty="0" smtClean="0"/>
              <a:t>ends </a:t>
            </a:r>
            <a:r>
              <a:rPr lang="en-US" sz="3200" dirty="0"/>
              <a:t>on a </a:t>
            </a:r>
            <a:r>
              <a:rPr lang="en-US" sz="3200" dirty="0" smtClean="0"/>
              <a:t>Wednesday</a:t>
            </a:r>
          </a:p>
          <a:p>
            <a:pPr marL="457200" lvl="0" indent="-317500">
              <a:spcBef>
                <a:spcPts val="480"/>
              </a:spcBef>
              <a:spcAft>
                <a:spcPts val="600"/>
              </a:spcAft>
              <a:buClr>
                <a:srgbClr val="000000"/>
              </a:buClr>
              <a:buSzPct val="97222"/>
              <a:buFont typeface="Arial"/>
              <a:buChar char="•"/>
            </a:pPr>
            <a:r>
              <a:rPr lang="en-US" sz="3200" dirty="0" smtClean="0"/>
              <a:t>Time sheet approval deadline is the </a:t>
            </a:r>
            <a:r>
              <a:rPr lang="en-US" sz="3200" b="1" dirty="0" smtClean="0"/>
              <a:t>Friday by 5pm</a:t>
            </a:r>
            <a:r>
              <a:rPr lang="en-US" sz="3200" dirty="0" smtClean="0"/>
              <a:t> at the end of the pay period--</a:t>
            </a:r>
          </a:p>
          <a:p>
            <a:pPr marL="1054100" lvl="2" indent="0">
              <a:spcBef>
                <a:spcPts val="480"/>
              </a:spcBef>
              <a:spcAft>
                <a:spcPts val="600"/>
              </a:spcAft>
              <a:buClr>
                <a:srgbClr val="000000"/>
              </a:buClr>
              <a:buSzPct val="97222"/>
              <a:buNone/>
            </a:pPr>
            <a:r>
              <a:rPr lang="en-US" sz="4400" i="1" dirty="0" smtClean="0"/>
              <a:t>otherwise…</a:t>
            </a:r>
          </a:p>
          <a:p>
            <a:pPr marL="1054100" lvl="2" indent="0">
              <a:spcBef>
                <a:spcPts val="480"/>
              </a:spcBef>
              <a:spcAft>
                <a:spcPts val="600"/>
              </a:spcAft>
              <a:buClr>
                <a:srgbClr val="000000"/>
              </a:buClr>
              <a:buSzPct val="97222"/>
              <a:buNone/>
            </a:pPr>
            <a:r>
              <a:rPr lang="en-US" sz="4400" b="1" i="1" dirty="0" smtClean="0">
                <a:solidFill>
                  <a:srgbClr val="FF0000"/>
                </a:solidFill>
              </a:rPr>
              <a:t>The student will not get paid</a:t>
            </a:r>
            <a:endParaRPr lang="en-US" sz="4400" i="1" dirty="0" smtClean="0"/>
          </a:p>
          <a:p>
            <a:endParaRPr lang="en-US" i="1" dirty="0"/>
          </a:p>
        </p:txBody>
      </p:sp>
    </p:spTree>
    <p:extLst>
      <p:ext uri="{BB962C8B-B14F-4D97-AF65-F5344CB8AC3E}">
        <p14:creationId xmlns:p14="http://schemas.microsoft.com/office/powerpoint/2010/main" val="41839240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365125"/>
            <a:ext cx="10515600" cy="1325563"/>
          </a:xfrm>
        </p:spPr>
        <p:txBody>
          <a:bodyPr/>
          <a:lstStyle/>
          <a:p>
            <a:r>
              <a:rPr lang="en-US" dirty="0" smtClean="0"/>
              <a:t>Time Sheets</a:t>
            </a:r>
            <a:endParaRPr lang="en-US" dirty="0"/>
          </a:p>
        </p:txBody>
      </p:sp>
      <p:grpSp>
        <p:nvGrpSpPr>
          <p:cNvPr id="4" name="Group 3"/>
          <p:cNvGrpSpPr/>
          <p:nvPr>
            <p:custDataLst>
              <p:tags r:id="rId2"/>
            </p:custDataLst>
          </p:nvPr>
        </p:nvGrpSpPr>
        <p:grpSpPr>
          <a:xfrm>
            <a:off x="838200" y="1795483"/>
            <a:ext cx="6476326" cy="3917494"/>
            <a:chOff x="2857835" y="2167716"/>
            <a:chExt cx="6476326" cy="3917494"/>
          </a:xfrm>
        </p:grpSpPr>
        <p:grpSp>
          <p:nvGrpSpPr>
            <p:cNvPr id="6" name="Group 5"/>
            <p:cNvGrpSpPr/>
            <p:nvPr/>
          </p:nvGrpSpPr>
          <p:grpSpPr>
            <a:xfrm>
              <a:off x="2857836" y="2167716"/>
              <a:ext cx="6476325" cy="1699327"/>
              <a:chOff x="3425628" y="1609767"/>
              <a:chExt cx="5340743" cy="1384289"/>
            </a:xfrm>
          </p:grpSpPr>
          <p:sp>
            <p:nvSpPr>
              <p:cNvPr id="3" name="Pentagon 2"/>
              <p:cNvSpPr/>
              <p:nvPr>
                <p:custDataLst>
                  <p:tags r:id="rId5"/>
                </p:custDataLst>
              </p:nvPr>
            </p:nvSpPr>
            <p:spPr>
              <a:xfrm rot="16200000" flipH="1" flipV="1">
                <a:off x="5403855" y="-368460"/>
                <a:ext cx="1384289" cy="5340743"/>
              </a:xfrm>
              <a:prstGeom prst="homePlate">
                <a:avLst/>
              </a:prstGeom>
              <a:solidFill>
                <a:schemeClr val="accent4">
                  <a:lumMod val="20000"/>
                  <a:lumOff val="80000"/>
                </a:schemeClr>
              </a:solidFill>
              <a:ln>
                <a:solidFill>
                  <a:schemeClr val="accent4">
                    <a:lumMod val="20000"/>
                    <a:lumOff val="80000"/>
                  </a:schemeClr>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dirty="0">
                  <a:solidFill>
                    <a:prstClr val="black"/>
                  </a:solidFill>
                </a:endParaRPr>
              </a:p>
            </p:txBody>
          </p:sp>
          <p:sp>
            <p:nvSpPr>
              <p:cNvPr id="5" name="Rectangle 4"/>
              <p:cNvSpPr/>
              <p:nvPr>
                <p:custDataLst>
                  <p:tags r:id="rId6"/>
                </p:custDataLst>
              </p:nvPr>
            </p:nvSpPr>
            <p:spPr>
              <a:xfrm>
                <a:off x="3926942" y="1899100"/>
                <a:ext cx="4348953" cy="427287"/>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Students fill out their time sheets </a:t>
                </a:r>
                <a:r>
                  <a:rPr lang="en-US" sz="2800" dirty="0" smtClean="0">
                    <a:solidFill>
                      <a:prstClr val="black"/>
                    </a:solidFill>
                  </a:rPr>
                  <a:t/>
                </a:r>
                <a:br>
                  <a:rPr lang="en-US" sz="2800" dirty="0" smtClean="0">
                    <a:solidFill>
                      <a:prstClr val="black"/>
                    </a:solidFill>
                  </a:rPr>
                </a:br>
                <a:r>
                  <a:rPr lang="en-US" sz="2800" b="1" dirty="0" smtClean="0">
                    <a:solidFill>
                      <a:prstClr val="black"/>
                    </a:solidFill>
                  </a:rPr>
                  <a:t>each </a:t>
                </a:r>
                <a:r>
                  <a:rPr lang="en-US" sz="2800" b="1" dirty="0">
                    <a:solidFill>
                      <a:prstClr val="black"/>
                    </a:solidFill>
                  </a:rPr>
                  <a:t>day </a:t>
                </a:r>
                <a:r>
                  <a:rPr lang="en-US" sz="2800" dirty="0" smtClean="0">
                    <a:solidFill>
                      <a:prstClr val="black"/>
                    </a:solidFill>
                  </a:rPr>
                  <a:t>they </a:t>
                </a:r>
                <a:r>
                  <a:rPr lang="en-US" sz="2800" dirty="0">
                    <a:solidFill>
                      <a:prstClr val="black"/>
                    </a:solidFill>
                  </a:rPr>
                  <a:t>work in SOLAR</a:t>
                </a:r>
              </a:p>
            </p:txBody>
          </p:sp>
        </p:grpSp>
        <p:grpSp>
          <p:nvGrpSpPr>
            <p:cNvPr id="7" name="Group 6"/>
            <p:cNvGrpSpPr/>
            <p:nvPr/>
          </p:nvGrpSpPr>
          <p:grpSpPr>
            <a:xfrm>
              <a:off x="2857835" y="4222223"/>
              <a:ext cx="6476326" cy="1862987"/>
              <a:chOff x="3425628" y="1609767"/>
              <a:chExt cx="5340743" cy="1384289"/>
            </a:xfrm>
            <a:effectLst>
              <a:outerShdw blurRad="50800" dist="38100" dir="2700000" algn="tl" rotWithShape="0">
                <a:prstClr val="black">
                  <a:alpha val="40000"/>
                </a:prstClr>
              </a:outerShdw>
            </a:effectLst>
          </p:grpSpPr>
          <p:sp>
            <p:nvSpPr>
              <p:cNvPr id="8" name="Pentagon 7"/>
              <p:cNvSpPr/>
              <p:nvPr>
                <p:custDataLst>
                  <p:tags r:id="rId3"/>
                </p:custDataLst>
              </p:nvPr>
            </p:nvSpPr>
            <p:spPr>
              <a:xfrm rot="16200000" flipH="1" flipV="1">
                <a:off x="5403855" y="-368460"/>
                <a:ext cx="1384289" cy="5340743"/>
              </a:xfrm>
              <a:prstGeom prst="homePlate">
                <a:avLst/>
              </a:prstGeom>
              <a:solidFill>
                <a:schemeClr val="accent2">
                  <a:lumMod val="20000"/>
                  <a:lumOff val="80000"/>
                </a:schemeClr>
              </a:solidFill>
              <a:ln>
                <a:solidFill>
                  <a:schemeClr val="accent2">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dirty="0">
                  <a:solidFill>
                    <a:prstClr val="black"/>
                  </a:solidFill>
                </a:endParaRPr>
              </a:p>
            </p:txBody>
          </p:sp>
          <p:sp>
            <p:nvSpPr>
              <p:cNvPr id="9" name="Rectangle 8"/>
              <p:cNvSpPr/>
              <p:nvPr>
                <p:custDataLst>
                  <p:tags r:id="rId4"/>
                </p:custDataLst>
              </p:nvPr>
            </p:nvSpPr>
            <p:spPr>
              <a:xfrm>
                <a:off x="3591515" y="1840666"/>
                <a:ext cx="5008970" cy="461246"/>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black"/>
                    </a:solidFill>
                  </a:rPr>
                  <a:t>SECs make corrections and then </a:t>
                </a:r>
              </a:p>
              <a:p>
                <a:pPr algn="ctr"/>
                <a:r>
                  <a:rPr lang="en-US" sz="2800" dirty="0" smtClean="0">
                    <a:solidFill>
                      <a:prstClr val="black"/>
                    </a:solidFill>
                  </a:rPr>
                  <a:t>approve timesheets</a:t>
                </a:r>
                <a:endParaRPr lang="en-US" sz="2800" dirty="0">
                  <a:solidFill>
                    <a:prstClr val="black"/>
                  </a:solidFill>
                </a:endParaRPr>
              </a:p>
            </p:txBody>
          </p:sp>
        </p:grpSp>
      </p:grpSp>
    </p:spTree>
    <p:extLst>
      <p:ext uri="{BB962C8B-B14F-4D97-AF65-F5344CB8AC3E}">
        <p14:creationId xmlns:p14="http://schemas.microsoft.com/office/powerpoint/2010/main" val="12350528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365125"/>
            <a:ext cx="10515600" cy="1325563"/>
          </a:xfrm>
        </p:spPr>
        <p:txBody>
          <a:bodyPr/>
          <a:lstStyle/>
          <a:p>
            <a:r>
              <a:rPr lang="en-US" dirty="0" smtClean="0"/>
              <a:t>Checking Federal Work Study Balance</a:t>
            </a:r>
            <a:endParaRPr lang="en-US" dirty="0"/>
          </a:p>
        </p:txBody>
      </p:sp>
      <p:sp>
        <p:nvSpPr>
          <p:cNvPr id="3" name="Content Placeholder 2"/>
          <p:cNvSpPr>
            <a:spLocks noGrp="1"/>
          </p:cNvSpPr>
          <p:nvPr>
            <p:ph idx="1"/>
            <p:custDataLst>
              <p:tags r:id="rId2"/>
            </p:custDataLst>
          </p:nvPr>
        </p:nvSpPr>
        <p:spPr>
          <a:xfrm>
            <a:off x="312218" y="1690688"/>
            <a:ext cx="7383308" cy="4866601"/>
          </a:xfrm>
        </p:spPr>
        <p:txBody>
          <a:bodyPr>
            <a:normAutofit fontScale="92500"/>
          </a:bodyPr>
          <a:lstStyle/>
          <a:p>
            <a:pPr marL="457200" lvl="0" indent="-317500">
              <a:lnSpc>
                <a:spcPct val="100000"/>
              </a:lnSpc>
              <a:spcBef>
                <a:spcPts val="440"/>
              </a:spcBef>
              <a:spcAft>
                <a:spcPts val="600"/>
              </a:spcAft>
              <a:buClr>
                <a:srgbClr val="7F7F7F"/>
              </a:buClr>
              <a:buSzPct val="106060"/>
              <a:buFont typeface="Arial"/>
              <a:buChar char="•"/>
            </a:pPr>
            <a:r>
              <a:rPr kumimoji="0" lang="en-US" sz="2200" b="0" i="0" u="none" strike="noStrike" kern="0" cap="none" spc="0" normalizeH="0" baseline="0" noProof="0" dirty="0" smtClean="0">
                <a:ln>
                  <a:noFill/>
                </a:ln>
                <a:effectLst/>
                <a:uLnTx/>
                <a:uFillTx/>
                <a:latin typeface="Arial"/>
                <a:ea typeface="Arial"/>
                <a:cs typeface="Arial"/>
                <a:sym typeface="Arial"/>
                <a:rtl val="0"/>
              </a:rPr>
              <a:t>Supervisors MUST be aware of their </a:t>
            </a:r>
            <a:br>
              <a:rPr kumimoji="0" lang="en-US" sz="2200" b="0" i="0" u="none" strike="noStrike" kern="0" cap="none" spc="0" normalizeH="0" baseline="0" noProof="0" dirty="0" smtClean="0">
                <a:ln>
                  <a:noFill/>
                </a:ln>
                <a:effectLst/>
                <a:uLnTx/>
                <a:uFillTx/>
                <a:latin typeface="Arial"/>
                <a:ea typeface="Arial"/>
                <a:cs typeface="Arial"/>
                <a:sym typeface="Arial"/>
                <a:rtl val="0"/>
              </a:rPr>
            </a:br>
            <a:r>
              <a:rPr kumimoji="0" lang="en-US" sz="2200" b="0" i="0" u="none" strike="noStrike" kern="0" cap="none" spc="0" normalizeH="0" baseline="0" noProof="0" dirty="0" smtClean="0">
                <a:ln>
                  <a:noFill/>
                </a:ln>
                <a:effectLst/>
                <a:uLnTx/>
                <a:uFillTx/>
                <a:latin typeface="Arial"/>
                <a:ea typeface="Arial"/>
                <a:cs typeface="Arial"/>
                <a:sym typeface="Arial"/>
                <a:rtl val="0"/>
              </a:rPr>
              <a:t>student’s FWS balance at all times!</a:t>
            </a:r>
          </a:p>
          <a:p>
            <a:pPr marL="914400" lvl="1" indent="-317500">
              <a:lnSpc>
                <a:spcPct val="100000"/>
              </a:lnSpc>
              <a:spcBef>
                <a:spcPts val="0"/>
              </a:spcBef>
              <a:spcAft>
                <a:spcPts val="600"/>
              </a:spcAft>
              <a:buClr>
                <a:srgbClr val="7F7F7F"/>
              </a:buClr>
              <a:buSzPct val="63636"/>
              <a:buFont typeface="Courier New"/>
              <a:buChar char="o"/>
            </a:pPr>
            <a:r>
              <a:rPr kumimoji="0" lang="en-US" sz="2200" b="1" i="0" u="sng" strike="noStrike" kern="0" cap="none" spc="0" normalizeH="0" baseline="0" noProof="0" dirty="0" smtClean="0">
                <a:ln>
                  <a:noFill/>
                </a:ln>
                <a:effectLst/>
                <a:uLnTx/>
                <a:uFillTx/>
                <a:latin typeface="Arial"/>
                <a:ea typeface="Arial"/>
                <a:cs typeface="Arial"/>
                <a:sym typeface="Arial"/>
                <a:rtl val="0"/>
              </a:rPr>
              <a:t>SA/FWS Clearance </a:t>
            </a:r>
            <a:endParaRPr kumimoji="0" lang="en-US" sz="2200" b="0" i="0" u="none" strike="noStrike" kern="0" cap="none" spc="0" normalizeH="0" baseline="0" noProof="0" dirty="0" smtClean="0">
              <a:ln>
                <a:noFill/>
              </a:ln>
              <a:effectLst/>
              <a:uLnTx/>
              <a:uFillTx/>
              <a:latin typeface="Arial"/>
              <a:cs typeface="Arial"/>
              <a:sym typeface="Arial"/>
              <a:rtl val="0"/>
            </a:endParaRPr>
          </a:p>
          <a:p>
            <a:pPr marL="914400" lvl="1" indent="-317500">
              <a:lnSpc>
                <a:spcPct val="100000"/>
              </a:lnSpc>
              <a:spcBef>
                <a:spcPts val="0"/>
              </a:spcBef>
              <a:spcAft>
                <a:spcPts val="600"/>
              </a:spcAft>
              <a:buClr>
                <a:srgbClr val="7F7F7F"/>
              </a:buClr>
              <a:buSzPct val="63636"/>
              <a:buFont typeface="Courier New"/>
              <a:buChar char="o"/>
            </a:pPr>
            <a:r>
              <a:rPr kumimoji="0" lang="en-US" sz="2200" b="1" i="0" u="sng" strike="noStrike" kern="0" cap="none" spc="0" normalizeH="0" baseline="0" noProof="0" dirty="0" smtClean="0">
                <a:ln>
                  <a:noFill/>
                </a:ln>
                <a:effectLst/>
                <a:uLnTx/>
                <a:uFillTx/>
                <a:latin typeface="Arial"/>
                <a:ea typeface="Arial"/>
                <a:cs typeface="Arial"/>
                <a:sym typeface="Arial"/>
                <a:rtl val="0"/>
              </a:rPr>
              <a:t>FWS Balance</a:t>
            </a:r>
            <a:r>
              <a:rPr kumimoji="0" lang="en-US" sz="2200" b="1" i="0" u="none" strike="noStrike" kern="0" cap="none" spc="0" normalizeH="0" baseline="0" noProof="0" dirty="0" smtClean="0">
                <a:ln>
                  <a:noFill/>
                </a:ln>
                <a:effectLst/>
                <a:uLnTx/>
                <a:uFillTx/>
                <a:latin typeface="Arial"/>
                <a:ea typeface="Arial"/>
                <a:cs typeface="Arial"/>
                <a:sym typeface="Arial"/>
                <a:rtl val="0"/>
              </a:rPr>
              <a:t> </a:t>
            </a:r>
          </a:p>
          <a:p>
            <a:pPr marL="914400" lvl="1" indent="-317500">
              <a:lnSpc>
                <a:spcPct val="100000"/>
              </a:lnSpc>
              <a:spcBef>
                <a:spcPts val="0"/>
              </a:spcBef>
              <a:spcAft>
                <a:spcPts val="600"/>
              </a:spcAft>
              <a:buClr>
                <a:srgbClr val="7F7F7F"/>
              </a:buClr>
              <a:buSzPct val="63636"/>
              <a:buFont typeface="Courier New"/>
              <a:buChar char="o"/>
            </a:pPr>
            <a:r>
              <a:rPr kumimoji="0" lang="en-US" sz="2200" b="0" i="0" u="none" strike="noStrike" kern="0" cap="none" spc="0" normalizeH="0" baseline="0" noProof="0" dirty="0" smtClean="0">
                <a:ln>
                  <a:noFill/>
                </a:ln>
                <a:effectLst/>
                <a:uLnTx/>
                <a:uFillTx/>
                <a:latin typeface="Arial"/>
                <a:ea typeface="Arial"/>
                <a:cs typeface="Arial"/>
                <a:sym typeface="Arial"/>
                <a:rtl val="0"/>
              </a:rPr>
              <a:t>Paycheck Roster </a:t>
            </a:r>
          </a:p>
          <a:p>
            <a:pPr marL="914400" lvl="1" indent="-317500">
              <a:lnSpc>
                <a:spcPct val="100000"/>
              </a:lnSpc>
              <a:spcBef>
                <a:spcPts val="0"/>
              </a:spcBef>
              <a:spcAft>
                <a:spcPts val="600"/>
              </a:spcAft>
              <a:buClr>
                <a:srgbClr val="7F7F7F"/>
              </a:buClr>
              <a:buSzPct val="63636"/>
              <a:buFont typeface="Courier New"/>
              <a:buChar char="o"/>
            </a:pPr>
            <a:r>
              <a:rPr kumimoji="0" lang="en-US" sz="2200" b="0" i="0" u="none" strike="noStrike" kern="0" cap="none" spc="0" normalizeH="0" baseline="0" noProof="0" dirty="0" smtClean="0">
                <a:ln>
                  <a:noFill/>
                </a:ln>
                <a:effectLst/>
                <a:uLnTx/>
                <a:uFillTx/>
                <a:latin typeface="Arial"/>
                <a:cs typeface="Arial"/>
                <a:sym typeface="Arial"/>
                <a:rtl val="0"/>
              </a:rPr>
              <a:t>SEC's and students r</a:t>
            </a:r>
            <a:r>
              <a:rPr kumimoji="0" lang="en-US" sz="2200" b="0" i="0" u="none" strike="noStrike" kern="0" cap="none" spc="0" normalizeH="0" baseline="0" noProof="0" dirty="0" smtClean="0">
                <a:ln>
                  <a:noFill/>
                </a:ln>
                <a:effectLst/>
                <a:uLnTx/>
                <a:uFillTx/>
                <a:latin typeface="Arial"/>
                <a:ea typeface="Arial"/>
                <a:cs typeface="Arial"/>
                <a:sym typeface="Arial"/>
                <a:rtl val="0"/>
              </a:rPr>
              <a:t>eceive a </a:t>
            </a:r>
            <a:r>
              <a:rPr kumimoji="0" lang="en-US" sz="2200" b="0" i="0" u="none" strike="noStrike" kern="0" cap="none" spc="0" normalizeH="0" baseline="0" noProof="0" smtClean="0">
                <a:ln>
                  <a:noFill/>
                </a:ln>
                <a:effectLst/>
                <a:uLnTx/>
                <a:uFillTx/>
                <a:latin typeface="Arial"/>
                <a:ea typeface="Arial"/>
                <a:cs typeface="Arial"/>
                <a:sym typeface="Arial"/>
                <a:rtl val="0"/>
              </a:rPr>
              <a:t>message </a:t>
            </a:r>
            <a:br>
              <a:rPr kumimoji="0" lang="en-US" sz="2200" b="0" i="0" u="none" strike="noStrike" kern="0" cap="none" spc="0" normalizeH="0" baseline="0" noProof="0" smtClean="0">
                <a:ln>
                  <a:noFill/>
                </a:ln>
                <a:effectLst/>
                <a:uLnTx/>
                <a:uFillTx/>
                <a:latin typeface="Arial"/>
                <a:ea typeface="Arial"/>
                <a:cs typeface="Arial"/>
                <a:sym typeface="Arial"/>
                <a:rtl val="0"/>
              </a:rPr>
            </a:br>
            <a:r>
              <a:rPr kumimoji="0" lang="en-US" sz="2200" b="0" i="0" u="none" strike="noStrike" kern="0" cap="none" spc="0" normalizeH="0" baseline="0" noProof="0" smtClean="0">
                <a:ln>
                  <a:noFill/>
                </a:ln>
                <a:effectLst/>
                <a:uLnTx/>
                <a:uFillTx/>
                <a:latin typeface="Arial"/>
                <a:ea typeface="Arial"/>
                <a:cs typeface="Arial"/>
                <a:sym typeface="Arial"/>
                <a:rtl val="0"/>
              </a:rPr>
              <a:t>in </a:t>
            </a:r>
            <a:r>
              <a:rPr kumimoji="0" lang="en-US" sz="2200" b="0" i="0" u="none" strike="noStrike" kern="0" cap="none" spc="0" normalizeH="0" baseline="0" noProof="0" dirty="0" smtClean="0">
                <a:ln>
                  <a:noFill/>
                </a:ln>
                <a:effectLst/>
                <a:uLnTx/>
                <a:uFillTx/>
                <a:latin typeface="Arial"/>
                <a:ea typeface="Arial"/>
                <a:cs typeface="Arial"/>
                <a:sym typeface="Arial"/>
                <a:rtl val="0"/>
              </a:rPr>
              <a:t>SOLAR when the balance drops </a:t>
            </a:r>
            <a:r>
              <a:rPr kumimoji="0" lang="en-US" sz="2200" b="1" i="0" u="none" strike="noStrike" kern="0" cap="none" spc="0" normalizeH="0" baseline="0" noProof="0" dirty="0" smtClean="0">
                <a:ln>
                  <a:noFill/>
                </a:ln>
                <a:effectLst/>
                <a:uLnTx/>
                <a:uFillTx/>
                <a:latin typeface="Arial"/>
                <a:ea typeface="Arial"/>
                <a:cs typeface="Arial"/>
                <a:sym typeface="Arial"/>
                <a:rtl val="0"/>
              </a:rPr>
              <a:t>below $250</a:t>
            </a:r>
          </a:p>
          <a:p>
            <a:pPr marL="342900" lvl="0" indent="-250825">
              <a:lnSpc>
                <a:spcPct val="100000"/>
              </a:lnSpc>
              <a:spcBef>
                <a:spcPts val="0"/>
              </a:spcBef>
              <a:buClr>
                <a:srgbClr val="7F7F7F"/>
              </a:buClr>
              <a:buFont typeface="Arial"/>
              <a:buChar char="•"/>
            </a:pPr>
            <a:endParaRPr kumimoji="0" lang="en-US" sz="800" b="1" i="0" u="none" strike="noStrike" kern="0" cap="none" spc="0" normalizeH="0" baseline="0" noProof="0" dirty="0" smtClean="0">
              <a:ln>
                <a:noFill/>
              </a:ln>
              <a:effectLst/>
              <a:uLnTx/>
              <a:uFillTx/>
              <a:latin typeface="Arial"/>
              <a:ea typeface="Arial"/>
              <a:cs typeface="Arial"/>
              <a:sym typeface="Arial"/>
              <a:rtl val="0"/>
            </a:endParaRPr>
          </a:p>
          <a:p>
            <a:pPr marL="457200" lvl="0" indent="-317500">
              <a:lnSpc>
                <a:spcPct val="100000"/>
              </a:lnSpc>
              <a:spcBef>
                <a:spcPts val="440"/>
              </a:spcBef>
              <a:spcAft>
                <a:spcPts val="600"/>
              </a:spcAft>
              <a:buClr>
                <a:srgbClr val="7F7F7F"/>
              </a:buClr>
              <a:buSzPct val="106060"/>
              <a:buFont typeface="Arial"/>
              <a:buChar char="•"/>
            </a:pPr>
            <a:r>
              <a:rPr kumimoji="0" lang="en-US" sz="2200" b="0" i="0" u="none" strike="noStrike" kern="0" cap="none" spc="0" normalizeH="0" baseline="0" noProof="0" dirty="0" smtClean="0">
                <a:ln>
                  <a:noFill/>
                </a:ln>
                <a:effectLst/>
                <a:uLnTx/>
                <a:uFillTx/>
                <a:latin typeface="Arial"/>
                <a:ea typeface="Arial"/>
                <a:cs typeface="Arial"/>
                <a:sym typeface="Arial"/>
                <a:rtl val="0"/>
              </a:rPr>
              <a:t>Students will </a:t>
            </a:r>
            <a:r>
              <a:rPr kumimoji="0" lang="en-US" sz="2200" b="0" i="0" u="none" strike="noStrike" kern="0" cap="none" spc="0" normalizeH="0" baseline="0" noProof="0" dirty="0" smtClean="0">
                <a:ln>
                  <a:noFill/>
                </a:ln>
                <a:effectLst/>
                <a:uLnTx/>
                <a:uFillTx/>
                <a:latin typeface="Arial"/>
                <a:cs typeface="Arial"/>
                <a:sym typeface="Arial"/>
                <a:rtl val="0"/>
              </a:rPr>
              <a:t>receive an error when</a:t>
            </a:r>
            <a:r>
              <a:rPr kumimoji="0" lang="en-US" sz="2200" b="0" i="0" u="none" strike="noStrike" kern="0" cap="none" spc="0" normalizeH="0" baseline="0" noProof="0" dirty="0" smtClean="0">
                <a:ln>
                  <a:noFill/>
                </a:ln>
                <a:effectLst/>
                <a:uLnTx/>
                <a:uFillTx/>
                <a:latin typeface="Arial"/>
                <a:ea typeface="Arial"/>
                <a:cs typeface="Arial"/>
                <a:sym typeface="Arial"/>
                <a:rtl val="0"/>
              </a:rPr>
              <a:t> logging in hours that exceed this balance.</a:t>
            </a:r>
          </a:p>
          <a:p>
            <a:pPr marL="342900" lvl="0" indent="-250825">
              <a:lnSpc>
                <a:spcPct val="100000"/>
              </a:lnSpc>
              <a:spcBef>
                <a:spcPts val="0"/>
              </a:spcBef>
              <a:buClr>
                <a:srgbClr val="7F7F7F"/>
              </a:buClr>
              <a:buFont typeface="Arial"/>
              <a:buChar char="•"/>
            </a:pPr>
            <a:endParaRPr kumimoji="0" lang="en-US" sz="800" b="0" i="0" u="none" strike="noStrike" kern="0" cap="none" spc="0" normalizeH="0" baseline="0" noProof="0" dirty="0" smtClean="0">
              <a:ln>
                <a:noFill/>
              </a:ln>
              <a:effectLst/>
              <a:uLnTx/>
              <a:uFillTx/>
              <a:latin typeface="Arial"/>
              <a:ea typeface="Arial"/>
              <a:cs typeface="Arial"/>
              <a:sym typeface="Arial"/>
              <a:rtl val="0"/>
            </a:endParaRPr>
          </a:p>
          <a:p>
            <a:pPr marL="457200" lvl="0" indent="-317500">
              <a:lnSpc>
                <a:spcPct val="100000"/>
              </a:lnSpc>
              <a:spcBef>
                <a:spcPts val="440"/>
              </a:spcBef>
              <a:spcAft>
                <a:spcPts val="600"/>
              </a:spcAft>
              <a:buClr>
                <a:srgbClr val="7F7F7F"/>
              </a:buClr>
              <a:buSzPct val="106060"/>
              <a:buFont typeface="Arial"/>
              <a:buChar char="•"/>
            </a:pPr>
            <a:r>
              <a:rPr kumimoji="0" lang="en-US" sz="2200" b="0" i="0" u="none" strike="noStrike" kern="0" cap="none" spc="0" normalizeH="0" baseline="0" noProof="0" dirty="0" smtClean="0">
                <a:ln>
                  <a:noFill/>
                </a:ln>
                <a:effectLst/>
                <a:uLnTx/>
                <a:uFillTx/>
                <a:latin typeface="Arial"/>
                <a:ea typeface="Arial"/>
                <a:cs typeface="Arial"/>
                <a:sym typeface="Arial"/>
                <a:rtl val="0"/>
              </a:rPr>
              <a:t>If they are going to continue to work and they have no funds left, you must terminate the current assignment</a:t>
            </a:r>
            <a:r>
              <a:rPr kumimoji="0" lang="en-US" sz="2200" b="0" i="0" u="none" strike="noStrike" kern="0" cap="none" spc="0" normalizeH="0" noProof="0" dirty="0" smtClean="0">
                <a:ln>
                  <a:noFill/>
                </a:ln>
                <a:effectLst/>
                <a:uLnTx/>
                <a:uFillTx/>
                <a:latin typeface="Arial"/>
                <a:ea typeface="Arial"/>
                <a:cs typeface="Arial"/>
                <a:sym typeface="Arial"/>
                <a:rtl val="0"/>
              </a:rPr>
              <a:t> and </a:t>
            </a:r>
            <a:r>
              <a:rPr kumimoji="0" lang="en-US" sz="2200" b="0" i="0" u="none" strike="noStrike" kern="0" cap="none" spc="0" normalizeH="0" baseline="0" noProof="0" dirty="0" smtClean="0">
                <a:ln>
                  <a:noFill/>
                </a:ln>
                <a:effectLst/>
                <a:uLnTx/>
                <a:uFillTx/>
                <a:latin typeface="Arial"/>
                <a:ea typeface="Arial"/>
                <a:cs typeface="Arial"/>
                <a:sym typeface="Arial"/>
                <a:rtl val="0"/>
              </a:rPr>
              <a:t>appoint them into a new </a:t>
            </a:r>
            <a:r>
              <a:rPr kumimoji="0" lang="en-US" sz="2200" b="1" i="1" u="none" strike="noStrike" kern="0" cap="none" spc="0" normalizeH="0" baseline="0" noProof="0" dirty="0" smtClean="0">
                <a:ln>
                  <a:noFill/>
                </a:ln>
                <a:effectLst/>
                <a:uLnTx/>
                <a:uFillTx/>
                <a:latin typeface="Arial"/>
                <a:ea typeface="Arial"/>
                <a:cs typeface="Arial"/>
                <a:sym typeface="Arial"/>
                <a:rtl val="0"/>
              </a:rPr>
              <a:t>Student Assistant </a:t>
            </a:r>
            <a:r>
              <a:rPr kumimoji="0" lang="en-US" sz="2200" b="0" i="0" u="none" strike="noStrike" kern="0" cap="none" spc="0" normalizeH="0" baseline="0" noProof="0" dirty="0" smtClean="0">
                <a:ln>
                  <a:noFill/>
                </a:ln>
                <a:effectLst/>
                <a:uLnTx/>
                <a:uFillTx/>
                <a:latin typeface="Arial"/>
                <a:ea typeface="Arial"/>
                <a:cs typeface="Arial"/>
                <a:sym typeface="Arial"/>
                <a:rtl val="0"/>
              </a:rPr>
              <a:t>assignment.</a:t>
            </a:r>
          </a:p>
          <a:p>
            <a:endParaRPr lang="en-US" dirty="0"/>
          </a:p>
        </p:txBody>
      </p:sp>
    </p:spTree>
    <p:extLst>
      <p:ext uri="{BB962C8B-B14F-4D97-AF65-F5344CB8AC3E}">
        <p14:creationId xmlns:p14="http://schemas.microsoft.com/office/powerpoint/2010/main" val="2425340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68862" y="332756"/>
            <a:ext cx="10515600" cy="1325563"/>
          </a:xfrm>
        </p:spPr>
        <p:txBody>
          <a:bodyPr/>
          <a:lstStyle/>
          <a:p>
            <a:r>
              <a:rPr lang="en-US" dirty="0" smtClean="0"/>
              <a:t>Terminating an Appointment</a:t>
            </a:r>
            <a:endParaRPr lang="en-US" dirty="0"/>
          </a:p>
        </p:txBody>
      </p:sp>
      <p:sp>
        <p:nvSpPr>
          <p:cNvPr id="3" name="Content Placeholder 2"/>
          <p:cNvSpPr>
            <a:spLocks noGrp="1"/>
          </p:cNvSpPr>
          <p:nvPr>
            <p:ph idx="1"/>
            <p:custDataLst>
              <p:tags r:id="rId2"/>
            </p:custDataLst>
          </p:nvPr>
        </p:nvSpPr>
        <p:spPr>
          <a:xfrm>
            <a:off x="608527" y="1280160"/>
            <a:ext cx="10857254" cy="5462546"/>
          </a:xfrm>
        </p:spPr>
        <p:txBody>
          <a:bodyPr>
            <a:normAutofit/>
          </a:bodyPr>
          <a:lstStyle/>
          <a:p>
            <a:pPr marL="0" indent="0">
              <a:buNone/>
            </a:pPr>
            <a:endParaRPr lang="en-US" sz="2400" b="0" i="0" u="none" strike="noStrike" cap="none" baseline="0" dirty="0" smtClean="0">
              <a:latin typeface="Arial"/>
              <a:ea typeface="Arial"/>
              <a:cs typeface="Arial"/>
              <a:sym typeface="Arial"/>
            </a:endParaRPr>
          </a:p>
          <a:p>
            <a:pPr marL="136525" lvl="0" indent="-9525">
              <a:spcBef>
                <a:spcPts val="480"/>
              </a:spcBef>
              <a:spcAft>
                <a:spcPts val="600"/>
              </a:spcAft>
              <a:buClr>
                <a:srgbClr val="BA7C3E"/>
              </a:buClr>
              <a:buSzPct val="25000"/>
              <a:buNone/>
            </a:pPr>
            <a:r>
              <a:rPr lang="en-US" sz="2400" b="0" i="0" u="none" strike="noStrike" cap="none" baseline="0" dirty="0" smtClean="0">
                <a:latin typeface="Arial"/>
                <a:ea typeface="Arial"/>
                <a:cs typeface="Arial"/>
                <a:sym typeface="Arial"/>
              </a:rPr>
              <a:t>Terminate</a:t>
            </a:r>
            <a:r>
              <a:rPr lang="en-US" sz="2400" b="0" i="0" u="none" strike="noStrike" cap="none" dirty="0" smtClean="0">
                <a:latin typeface="Arial"/>
                <a:ea typeface="Arial"/>
                <a:cs typeface="Arial"/>
                <a:sym typeface="Arial"/>
              </a:rPr>
              <a:t> before </a:t>
            </a:r>
            <a:r>
              <a:rPr lang="en-US" sz="2400" b="1" i="0" u="none" strike="noStrike" cap="none" dirty="0" smtClean="0">
                <a:latin typeface="Arial"/>
                <a:ea typeface="Arial"/>
                <a:cs typeface="Arial"/>
                <a:sym typeface="Arial"/>
              </a:rPr>
              <a:t>End Date</a:t>
            </a:r>
            <a:r>
              <a:rPr lang="en-US" sz="2400" i="0" u="none" strike="noStrike" cap="none" dirty="0" smtClean="0">
                <a:latin typeface="Arial"/>
                <a:ea typeface="Arial"/>
                <a:cs typeface="Arial"/>
                <a:sym typeface="Arial"/>
              </a:rPr>
              <a:t> use </a:t>
            </a:r>
            <a:r>
              <a:rPr lang="en-US" sz="2400" b="1" i="0" u="sng" strike="noStrike" cap="none" baseline="0" dirty="0" smtClean="0">
                <a:latin typeface="Arial"/>
                <a:ea typeface="Arial"/>
                <a:cs typeface="Arial"/>
                <a:sym typeface="Arial"/>
                <a:hlinkClick r:id="rId4"/>
              </a:rPr>
              <a:t>End Student Assignment</a:t>
            </a:r>
            <a:endParaRPr lang="en-US" sz="2400" b="1" i="0" u="sng" strike="noStrike" cap="none" baseline="0" dirty="0" smtClean="0">
              <a:latin typeface="Arial"/>
              <a:ea typeface="Arial"/>
              <a:cs typeface="Arial"/>
              <a:sym typeface="Arial"/>
            </a:endParaRPr>
          </a:p>
          <a:p>
            <a:pPr marL="136525" lvl="0" indent="-9525">
              <a:spcBef>
                <a:spcPts val="480"/>
              </a:spcBef>
              <a:spcAft>
                <a:spcPts val="600"/>
              </a:spcAft>
              <a:buClr>
                <a:srgbClr val="BA7C3E"/>
              </a:buClr>
              <a:buSzPct val="25000"/>
              <a:buNone/>
            </a:pPr>
            <a:endParaRPr lang="en-US" sz="2400" b="1" u="sng" dirty="0">
              <a:latin typeface="Arial"/>
              <a:ea typeface="Arial"/>
              <a:cs typeface="Arial"/>
              <a:sym typeface="Arial"/>
            </a:endParaRPr>
          </a:p>
          <a:p>
            <a:pPr marL="136525" lvl="0" indent="-9525">
              <a:spcBef>
                <a:spcPts val="480"/>
              </a:spcBef>
              <a:spcAft>
                <a:spcPts val="600"/>
              </a:spcAft>
              <a:buClr>
                <a:srgbClr val="BA7C3E"/>
              </a:buClr>
              <a:buSzPct val="25000"/>
              <a:buNone/>
            </a:pPr>
            <a:endParaRPr lang="en-US" sz="2400" b="1" i="0" u="sng" strike="noStrike" cap="none" baseline="0" dirty="0" smtClean="0">
              <a:latin typeface="Arial"/>
              <a:ea typeface="Arial"/>
              <a:cs typeface="Arial"/>
              <a:sym typeface="Arial"/>
            </a:endParaRPr>
          </a:p>
          <a:p>
            <a:pPr marL="136525" lvl="0" indent="-9525">
              <a:spcBef>
                <a:spcPts val="480"/>
              </a:spcBef>
              <a:spcAft>
                <a:spcPts val="600"/>
              </a:spcAft>
              <a:buClr>
                <a:srgbClr val="BA7C3E"/>
              </a:buClr>
              <a:buSzPct val="25000"/>
              <a:buNone/>
            </a:pPr>
            <a:endParaRPr lang="en-US" sz="2400" b="1" u="sng" dirty="0">
              <a:latin typeface="Arial"/>
              <a:ea typeface="Arial"/>
              <a:cs typeface="Arial"/>
              <a:sym typeface="Arial"/>
            </a:endParaRPr>
          </a:p>
          <a:p>
            <a:pPr marL="136525" lvl="0" indent="-9525">
              <a:spcBef>
                <a:spcPts val="480"/>
              </a:spcBef>
              <a:spcAft>
                <a:spcPts val="600"/>
              </a:spcAft>
              <a:buClr>
                <a:srgbClr val="BA7C3E"/>
              </a:buClr>
              <a:buSzPct val="25000"/>
              <a:buNone/>
            </a:pPr>
            <a:endParaRPr lang="en-US" sz="2400" b="0" i="0" u="none" strike="noStrike" cap="none" baseline="0" dirty="0" smtClean="0">
              <a:latin typeface="Arial"/>
              <a:ea typeface="Arial"/>
              <a:cs typeface="Arial"/>
              <a:sym typeface="Arial"/>
            </a:endParaRPr>
          </a:p>
          <a:p>
            <a:endParaRPr lang="en-US" sz="800" b="0" i="0" u="none" strike="noStrike" cap="none" baseline="0" dirty="0" smtClean="0">
              <a:latin typeface="Arial"/>
              <a:ea typeface="Arial"/>
              <a:cs typeface="Arial"/>
              <a:sym typeface="Arial"/>
            </a:endParaRPr>
          </a:p>
          <a:p>
            <a:pPr marL="136525" lvl="0" indent="-9525">
              <a:spcBef>
                <a:spcPts val="480"/>
              </a:spcBef>
              <a:spcAft>
                <a:spcPts val="600"/>
              </a:spcAft>
              <a:buClr>
                <a:srgbClr val="BA7C3E"/>
              </a:buClr>
              <a:buSzPct val="25000"/>
              <a:buNone/>
            </a:pPr>
            <a:endParaRPr lang="en-US" sz="800" b="0" i="0" u="none" strike="noStrike" cap="none" baseline="0" dirty="0" smtClean="0">
              <a:latin typeface="Arial"/>
              <a:ea typeface="Arial"/>
              <a:cs typeface="Arial"/>
              <a:sym typeface="Arial"/>
            </a:endParaRPr>
          </a:p>
          <a:p>
            <a:pPr marL="136525" lvl="0" indent="-9525">
              <a:spcBef>
                <a:spcPts val="480"/>
              </a:spcBef>
              <a:spcAft>
                <a:spcPts val="600"/>
              </a:spcAft>
              <a:buClr>
                <a:srgbClr val="BA7C3E"/>
              </a:buClr>
              <a:buSzPct val="25000"/>
              <a:buNone/>
            </a:pPr>
            <a:endParaRPr lang="en-US" sz="2400" b="0" i="0" u="none" strike="noStrike" cap="none" baseline="0" dirty="0" smtClean="0">
              <a:latin typeface="Arial"/>
              <a:ea typeface="Arial"/>
              <a:cs typeface="Arial"/>
              <a:sym typeface="Arial"/>
            </a:endParaRPr>
          </a:p>
          <a:p>
            <a:pPr marL="136525" lvl="0" indent="-9525">
              <a:spcBef>
                <a:spcPts val="480"/>
              </a:spcBef>
              <a:spcAft>
                <a:spcPts val="600"/>
              </a:spcAft>
              <a:buClr>
                <a:srgbClr val="BA7C3E"/>
              </a:buClr>
              <a:buSzPct val="25000"/>
              <a:buNone/>
            </a:pPr>
            <a:r>
              <a:rPr lang="en-US" sz="2400" b="0" i="0" u="none" strike="noStrike" cap="none" baseline="0" dirty="0" smtClean="0">
                <a:latin typeface="Arial"/>
                <a:ea typeface="Arial"/>
                <a:cs typeface="Arial"/>
                <a:sym typeface="Arial"/>
              </a:rPr>
              <a:t>Otherwise,</a:t>
            </a:r>
            <a:r>
              <a:rPr lang="en-US" sz="2400" b="0" i="0" u="none" strike="noStrike" cap="none" dirty="0" smtClean="0">
                <a:latin typeface="Arial"/>
                <a:ea typeface="Arial"/>
                <a:cs typeface="Arial"/>
                <a:sym typeface="Arial"/>
              </a:rPr>
              <a:t> </a:t>
            </a:r>
            <a:r>
              <a:rPr lang="en-US" sz="2400" dirty="0">
                <a:latin typeface="Arial"/>
                <a:ea typeface="Arial"/>
                <a:cs typeface="Arial"/>
                <a:sym typeface="Arial"/>
              </a:rPr>
              <a:t>t</a:t>
            </a:r>
            <a:r>
              <a:rPr lang="en-US" sz="2400" dirty="0" smtClean="0">
                <a:latin typeface="Arial"/>
                <a:ea typeface="Arial"/>
                <a:cs typeface="Arial"/>
                <a:sym typeface="Arial"/>
              </a:rPr>
              <a:t>he </a:t>
            </a:r>
            <a:r>
              <a:rPr lang="en-US" sz="2400" b="1" dirty="0">
                <a:latin typeface="Arial"/>
                <a:ea typeface="Arial"/>
                <a:cs typeface="Arial"/>
                <a:sym typeface="Arial"/>
              </a:rPr>
              <a:t>End Date </a:t>
            </a:r>
            <a:r>
              <a:rPr lang="en-US" sz="2400" dirty="0">
                <a:latin typeface="Arial"/>
                <a:ea typeface="Arial"/>
                <a:cs typeface="Arial"/>
                <a:sym typeface="Arial"/>
              </a:rPr>
              <a:t>on Fall/Spring assignments </a:t>
            </a:r>
            <a:r>
              <a:rPr lang="en-US" sz="2400" dirty="0" smtClean="0">
                <a:latin typeface="Arial"/>
                <a:ea typeface="Arial"/>
                <a:cs typeface="Arial"/>
                <a:sym typeface="Arial"/>
              </a:rPr>
              <a:t>is </a:t>
            </a:r>
            <a:r>
              <a:rPr lang="en-US" sz="2400" b="1" dirty="0" smtClean="0">
                <a:latin typeface="Arial"/>
                <a:ea typeface="Arial"/>
                <a:cs typeface="Arial"/>
                <a:sym typeface="Arial"/>
              </a:rPr>
              <a:t>Mid-May </a:t>
            </a:r>
            <a:r>
              <a:rPr lang="en-US" sz="2400" b="1" dirty="0">
                <a:latin typeface="Arial"/>
                <a:ea typeface="Arial"/>
                <a:cs typeface="Arial"/>
                <a:sym typeface="Arial"/>
              </a:rPr>
              <a:t>on a Wednes</a:t>
            </a:r>
            <a:r>
              <a:rPr lang="en-US" b="1" dirty="0"/>
              <a:t>day</a:t>
            </a:r>
          </a:p>
          <a:p>
            <a:pPr marL="1371600" lvl="1" indent="-317500">
              <a:spcBef>
                <a:spcPts val="480"/>
              </a:spcBef>
              <a:spcAft>
                <a:spcPts val="600"/>
              </a:spcAft>
              <a:buClr>
                <a:srgbClr val="7F7F7F"/>
              </a:buClr>
              <a:buSzPct val="58333"/>
              <a:buFont typeface="Courier New"/>
              <a:buChar char="o"/>
            </a:pPr>
            <a:r>
              <a:rPr lang="en-US" sz="2800" dirty="0"/>
              <a:t>Check </a:t>
            </a:r>
            <a:r>
              <a:rPr lang="en-US" sz="2800" b="1" u="sng" dirty="0"/>
              <a:t>Payroll </a:t>
            </a:r>
            <a:r>
              <a:rPr lang="en-US" sz="2800" b="1" u="sng" smtClean="0"/>
              <a:t>Period</a:t>
            </a:r>
            <a:r>
              <a:rPr lang="en-US" sz="2800" smtClean="0"/>
              <a:t> schedule</a:t>
            </a:r>
            <a:endParaRPr lang="en-US" sz="2800" b="1" u="sng" dirty="0"/>
          </a:p>
          <a:p>
            <a:pPr marL="136525" lvl="0" indent="-9525">
              <a:spcBef>
                <a:spcPts val="480"/>
              </a:spcBef>
              <a:spcAft>
                <a:spcPts val="600"/>
              </a:spcAft>
              <a:buClr>
                <a:srgbClr val="BA7C3E"/>
              </a:buClr>
              <a:buSzPct val="25000"/>
              <a:buNone/>
            </a:pPr>
            <a:endParaRPr lang="en-US" sz="2400" dirty="0">
              <a:latin typeface="Arial"/>
              <a:ea typeface="Arial"/>
              <a:cs typeface="Arial"/>
              <a:sym typeface="Arial"/>
            </a:endParaRPr>
          </a:p>
          <a:p>
            <a:pPr marL="136525" lvl="0" indent="-9525">
              <a:spcBef>
                <a:spcPts val="480"/>
              </a:spcBef>
              <a:spcAft>
                <a:spcPts val="600"/>
              </a:spcAft>
              <a:buClr>
                <a:srgbClr val="BA7C3E"/>
              </a:buClr>
              <a:buSzPct val="25000"/>
              <a:buNone/>
            </a:pPr>
            <a:endParaRPr lang="en-US" sz="2400" b="0" i="0" u="none" strike="noStrike" cap="none" baseline="0" dirty="0">
              <a:latin typeface="Arial"/>
              <a:ea typeface="Arial"/>
              <a:cs typeface="Arial"/>
              <a:sym typeface="Arial"/>
            </a:endParaRPr>
          </a:p>
        </p:txBody>
      </p:sp>
    </p:spTree>
    <p:extLst>
      <p:ext uri="{BB962C8B-B14F-4D97-AF65-F5344CB8AC3E}">
        <p14:creationId xmlns:p14="http://schemas.microsoft.com/office/powerpoint/2010/main" val="12014093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365125"/>
            <a:ext cx="10515600" cy="1325563"/>
          </a:xfrm>
        </p:spPr>
        <p:txBody>
          <a:bodyPr/>
          <a:lstStyle/>
          <a:p>
            <a:r>
              <a:rPr lang="en-US" dirty="0" smtClean="0"/>
              <a:t>Extending an Appointment</a:t>
            </a:r>
            <a:endParaRPr lang="en-US" dirty="0"/>
          </a:p>
        </p:txBody>
      </p:sp>
      <p:sp>
        <p:nvSpPr>
          <p:cNvPr id="3" name="Content Placeholder 2"/>
          <p:cNvSpPr>
            <a:spLocks noGrp="1"/>
          </p:cNvSpPr>
          <p:nvPr>
            <p:ph idx="1"/>
            <p:custDataLst>
              <p:tags r:id="rId2"/>
            </p:custDataLst>
          </p:nvPr>
        </p:nvSpPr>
        <p:spPr>
          <a:xfrm>
            <a:off x="838200" y="1825625"/>
            <a:ext cx="8116330" cy="4809844"/>
          </a:xfrm>
        </p:spPr>
        <p:txBody>
          <a:bodyPr>
            <a:normAutofit/>
          </a:bodyPr>
          <a:lstStyle/>
          <a:p>
            <a:pPr marL="136525" lvl="0" indent="-9525">
              <a:spcBef>
                <a:spcPts val="480"/>
              </a:spcBef>
              <a:spcAft>
                <a:spcPts val="600"/>
              </a:spcAft>
              <a:buClr>
                <a:srgbClr val="BA7C3E"/>
              </a:buClr>
              <a:buSzPct val="25000"/>
              <a:buNone/>
            </a:pPr>
            <a:r>
              <a:rPr lang="en-US" sz="2400" dirty="0" smtClean="0">
                <a:latin typeface="Arial"/>
                <a:ea typeface="Arial"/>
                <a:cs typeface="Arial"/>
                <a:sym typeface="Arial"/>
              </a:rPr>
              <a:t>Extend</a:t>
            </a:r>
            <a:r>
              <a:rPr lang="en-US" sz="2400" b="1" dirty="0" smtClean="0">
                <a:latin typeface="Arial"/>
                <a:ea typeface="Arial"/>
                <a:cs typeface="Arial"/>
                <a:sym typeface="Arial"/>
              </a:rPr>
              <a:t> </a:t>
            </a:r>
            <a:r>
              <a:rPr lang="en-US" sz="2400" b="1" i="0" strike="noStrike" cap="none" baseline="0" dirty="0" smtClean="0">
                <a:latin typeface="Arial"/>
                <a:ea typeface="Arial"/>
                <a:cs typeface="Arial"/>
                <a:sym typeface="Arial"/>
              </a:rPr>
              <a:t>CONSECUTIVE</a:t>
            </a:r>
            <a:r>
              <a:rPr lang="en-US" sz="2400" b="0" i="0" u="none" strike="noStrike" cap="none" baseline="0" dirty="0" smtClean="0">
                <a:latin typeface="Arial"/>
                <a:ea typeface="Arial"/>
                <a:cs typeface="Arial"/>
                <a:sym typeface="Arial"/>
              </a:rPr>
              <a:t> terms only</a:t>
            </a:r>
          </a:p>
          <a:p>
            <a:pPr marL="914400" lvl="1" indent="-317500">
              <a:spcBef>
                <a:spcPts val="480"/>
              </a:spcBef>
              <a:spcAft>
                <a:spcPts val="600"/>
              </a:spcAft>
              <a:buClr>
                <a:srgbClr val="7F7F7F"/>
              </a:buClr>
              <a:buSzPct val="58333"/>
              <a:buFont typeface="Courier New"/>
              <a:buChar char="o"/>
            </a:pPr>
            <a:r>
              <a:rPr lang="en-US" b="1" dirty="0">
                <a:latin typeface="Arial"/>
                <a:ea typeface="Arial"/>
                <a:cs typeface="Arial"/>
                <a:sym typeface="Arial"/>
              </a:rPr>
              <a:t>Spring → Summer</a:t>
            </a:r>
          </a:p>
          <a:p>
            <a:pPr marL="914400" lvl="1" indent="-317500">
              <a:spcBef>
                <a:spcPts val="480"/>
              </a:spcBef>
              <a:spcAft>
                <a:spcPts val="600"/>
              </a:spcAft>
              <a:buClr>
                <a:srgbClr val="7F7F7F"/>
              </a:buClr>
              <a:buSzPct val="58333"/>
              <a:buFont typeface="Courier New"/>
              <a:buChar char="o"/>
            </a:pPr>
            <a:r>
              <a:rPr lang="en-US" b="1" dirty="0">
                <a:latin typeface="Arial"/>
                <a:ea typeface="Arial"/>
                <a:cs typeface="Arial"/>
                <a:sym typeface="Arial"/>
              </a:rPr>
              <a:t>Summer → Fall</a:t>
            </a:r>
          </a:p>
          <a:p>
            <a:endParaRPr lang="en-US" sz="800" b="1" i="0" u="none" strike="noStrike" cap="none" baseline="0" dirty="0" smtClean="0">
              <a:latin typeface="Arial"/>
              <a:ea typeface="Arial"/>
              <a:cs typeface="Arial"/>
              <a:sym typeface="Arial"/>
            </a:endParaRPr>
          </a:p>
          <a:p>
            <a:pPr marL="136525" lvl="0" indent="-9525">
              <a:spcBef>
                <a:spcPts val="480"/>
              </a:spcBef>
              <a:spcAft>
                <a:spcPts val="600"/>
              </a:spcAft>
              <a:buClr>
                <a:srgbClr val="BA7C3E"/>
              </a:buClr>
              <a:buSzPct val="25000"/>
              <a:buNone/>
            </a:pPr>
            <a:r>
              <a:rPr lang="en-US" dirty="0" smtClean="0"/>
              <a:t>T</a:t>
            </a:r>
            <a:r>
              <a:rPr lang="en-US" sz="2400" b="0" i="0" u="none" strike="noStrike" cap="none" baseline="0" dirty="0" smtClean="0">
                <a:latin typeface="Arial"/>
                <a:ea typeface="Arial"/>
                <a:cs typeface="Arial"/>
                <a:sym typeface="Arial"/>
              </a:rPr>
              <a:t>he </a:t>
            </a:r>
            <a:r>
              <a:rPr lang="en-US" sz="2400" b="1" i="0" u="sng" strike="noStrike" cap="none" baseline="0" dirty="0" smtClean="0">
                <a:latin typeface="Arial"/>
                <a:ea typeface="Arial"/>
                <a:cs typeface="Arial"/>
                <a:sym typeface="Arial"/>
                <a:hlinkClick r:id="rId6"/>
              </a:rPr>
              <a:t>Appointment Extension</a:t>
            </a:r>
            <a:r>
              <a:rPr lang="en-US" sz="2400" b="1" i="0" u="none" strike="noStrike" cap="none" baseline="0" dirty="0" smtClean="0">
                <a:latin typeface="Arial"/>
                <a:ea typeface="Arial"/>
                <a:cs typeface="Arial"/>
                <a:sym typeface="Arial"/>
              </a:rPr>
              <a:t> </a:t>
            </a:r>
            <a:r>
              <a:rPr lang="en-US" sz="2400" i="0" u="none" strike="noStrike" cap="none" baseline="0" dirty="0" smtClean="0">
                <a:latin typeface="Arial"/>
                <a:ea typeface="Arial"/>
                <a:cs typeface="Arial"/>
                <a:sym typeface="Arial"/>
              </a:rPr>
              <a:t>must be completed befor</a:t>
            </a:r>
            <a:r>
              <a:rPr lang="en-US" dirty="0" smtClean="0"/>
              <a:t>e the next term</a:t>
            </a:r>
            <a:r>
              <a:rPr lang="en-US" sz="2400" b="0" i="0" u="none" strike="noStrike" cap="none" baseline="0" dirty="0" smtClean="0">
                <a:latin typeface="Arial"/>
                <a:ea typeface="Arial"/>
                <a:cs typeface="Arial"/>
                <a:sym typeface="Arial"/>
              </a:rPr>
              <a:t>:</a:t>
            </a:r>
          </a:p>
          <a:p>
            <a:pPr marL="914400" lvl="1" indent="-317500">
              <a:spcBef>
                <a:spcPts val="480"/>
              </a:spcBef>
              <a:spcAft>
                <a:spcPts val="600"/>
              </a:spcAft>
              <a:buClr>
                <a:srgbClr val="7F7F7F"/>
              </a:buClr>
              <a:buSzPct val="58333"/>
              <a:buFont typeface="Courier New"/>
              <a:buChar char="o"/>
            </a:pPr>
            <a:r>
              <a:rPr lang="en-US" dirty="0">
                <a:latin typeface="Arial"/>
                <a:ea typeface="Arial"/>
                <a:cs typeface="Arial"/>
                <a:sym typeface="Arial"/>
              </a:rPr>
              <a:t>After </a:t>
            </a:r>
            <a:r>
              <a:rPr lang="en-US" b="1" dirty="0">
                <a:latin typeface="Arial"/>
                <a:ea typeface="Arial"/>
                <a:cs typeface="Arial"/>
                <a:sym typeface="Arial"/>
              </a:rPr>
              <a:t>May 1</a:t>
            </a:r>
            <a:r>
              <a:rPr lang="en-US" dirty="0">
                <a:latin typeface="Arial"/>
                <a:ea typeface="Arial"/>
                <a:cs typeface="Arial"/>
                <a:sym typeface="Arial"/>
              </a:rPr>
              <a:t> for Summer</a:t>
            </a:r>
          </a:p>
          <a:p>
            <a:pPr marL="914400" lvl="1" indent="-317500">
              <a:spcBef>
                <a:spcPts val="480"/>
              </a:spcBef>
              <a:spcAft>
                <a:spcPts val="600"/>
              </a:spcAft>
              <a:buClr>
                <a:srgbClr val="7F7F7F"/>
              </a:buClr>
              <a:buSzPct val="58333"/>
              <a:buFont typeface="Courier New"/>
              <a:buChar char="o"/>
            </a:pPr>
            <a:r>
              <a:rPr lang="en-US" dirty="0">
                <a:latin typeface="Arial"/>
                <a:ea typeface="Arial"/>
                <a:cs typeface="Arial"/>
                <a:sym typeface="Arial"/>
              </a:rPr>
              <a:t>After </a:t>
            </a:r>
            <a:r>
              <a:rPr lang="en-US" b="1" dirty="0">
                <a:latin typeface="Arial"/>
                <a:ea typeface="Arial"/>
                <a:cs typeface="Arial"/>
                <a:sym typeface="Arial"/>
              </a:rPr>
              <a:t>August 1</a:t>
            </a:r>
            <a:r>
              <a:rPr lang="en-US" dirty="0">
                <a:latin typeface="Arial"/>
                <a:ea typeface="Arial"/>
                <a:cs typeface="Arial"/>
                <a:sym typeface="Arial"/>
              </a:rPr>
              <a:t> for Fall</a:t>
            </a:r>
            <a:endParaRPr lang="en-US" sz="800" b="0" i="0" u="none" strike="noStrike" cap="none" baseline="0" dirty="0" smtClean="0">
              <a:latin typeface="Arial"/>
              <a:ea typeface="Arial"/>
              <a:cs typeface="Arial"/>
              <a:sym typeface="Arial"/>
            </a:endParaRPr>
          </a:p>
          <a:p>
            <a:endParaRPr lang="en-US" sz="800" b="0" i="0" u="none" strike="noStrike" cap="none" baseline="0" dirty="0" smtClean="0">
              <a:latin typeface="Arial"/>
              <a:ea typeface="Arial"/>
              <a:cs typeface="Arial"/>
              <a:sym typeface="Arial"/>
            </a:endParaRPr>
          </a:p>
          <a:p>
            <a:pPr marL="136525" lvl="0" indent="-9525">
              <a:spcBef>
                <a:spcPts val="480"/>
              </a:spcBef>
              <a:spcAft>
                <a:spcPts val="600"/>
              </a:spcAft>
              <a:buClr>
                <a:srgbClr val="BA7C3E"/>
              </a:buClr>
              <a:buSzPct val="25000"/>
              <a:buNone/>
            </a:pPr>
            <a:endParaRPr lang="en-US" dirty="0" smtClean="0"/>
          </a:p>
          <a:p>
            <a:pPr marL="136525" lvl="0" indent="-9525">
              <a:spcBef>
                <a:spcPts val="480"/>
              </a:spcBef>
              <a:spcAft>
                <a:spcPts val="600"/>
              </a:spcAft>
              <a:buClr>
                <a:srgbClr val="BA7C3E"/>
              </a:buClr>
              <a:buSzPct val="25000"/>
              <a:buNone/>
            </a:pPr>
            <a:endParaRPr lang="en-US" dirty="0" smtClean="0"/>
          </a:p>
          <a:p>
            <a:endParaRPr lang="en-US" dirty="0"/>
          </a:p>
        </p:txBody>
      </p:sp>
      <p:pic>
        <p:nvPicPr>
          <p:cNvPr id="4" name="Picture 3"/>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9969387" y="187100"/>
            <a:ext cx="1855335" cy="2482323"/>
          </a:xfrm>
          <a:prstGeom prst="rect">
            <a:avLst/>
          </a:prstGeom>
        </p:spPr>
      </p:pic>
      <p:pic>
        <p:nvPicPr>
          <p:cNvPr id="5" name="Picture 4"/>
          <p:cNvPicPr>
            <a:picLocks noChangeAspect="1"/>
          </p:cNvPicPr>
          <p:nvPr/>
        </p:nvPicPr>
        <p:blipFill>
          <a:blip r:embed="rId8"/>
          <a:stretch>
            <a:fillRect/>
          </a:stretch>
        </p:blipFill>
        <p:spPr>
          <a:xfrm>
            <a:off x="5466214" y="4540861"/>
            <a:ext cx="6059491" cy="1932768"/>
          </a:xfrm>
          <a:prstGeom prst="rect">
            <a:avLst/>
          </a:prstGeom>
        </p:spPr>
      </p:pic>
    </p:spTree>
    <p:extLst>
      <p:ext uri="{BB962C8B-B14F-4D97-AF65-F5344CB8AC3E}">
        <p14:creationId xmlns:p14="http://schemas.microsoft.com/office/powerpoint/2010/main" val="31191289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365125"/>
            <a:ext cx="10515600" cy="1325563"/>
          </a:xfrm>
        </p:spPr>
        <p:txBody>
          <a:bodyPr/>
          <a:lstStyle/>
          <a:p>
            <a:r>
              <a:rPr lang="en-US" dirty="0" smtClean="0"/>
              <a:t>Extending an Appointment Note</a:t>
            </a:r>
            <a:endParaRPr lang="en-US" dirty="0"/>
          </a:p>
        </p:txBody>
      </p:sp>
      <p:sp>
        <p:nvSpPr>
          <p:cNvPr id="3" name="Content Placeholder 2"/>
          <p:cNvSpPr>
            <a:spLocks noGrp="1"/>
          </p:cNvSpPr>
          <p:nvPr>
            <p:ph idx="1"/>
            <p:custDataLst>
              <p:tags r:id="rId2"/>
            </p:custDataLst>
          </p:nvPr>
        </p:nvSpPr>
        <p:spPr>
          <a:xfrm>
            <a:off x="356051" y="1690688"/>
            <a:ext cx="11717266" cy="4944781"/>
          </a:xfrm>
        </p:spPr>
        <p:txBody>
          <a:bodyPr>
            <a:normAutofit/>
          </a:bodyPr>
          <a:lstStyle/>
          <a:p>
            <a:endParaRPr lang="en-US" sz="800" b="0" i="0" u="none" strike="noStrike" cap="none" baseline="0" dirty="0" smtClean="0">
              <a:latin typeface="Arial"/>
              <a:ea typeface="Arial"/>
              <a:cs typeface="Arial"/>
              <a:sym typeface="Arial"/>
            </a:endParaRPr>
          </a:p>
          <a:p>
            <a:pPr marL="136525" lvl="0" indent="-9525">
              <a:spcBef>
                <a:spcPts val="480"/>
              </a:spcBef>
              <a:spcAft>
                <a:spcPts val="600"/>
              </a:spcAft>
              <a:buClr>
                <a:srgbClr val="BA7C3E"/>
              </a:buClr>
              <a:buSzPct val="25000"/>
              <a:buNone/>
            </a:pPr>
            <a:r>
              <a:rPr lang="en-US" dirty="0" smtClean="0"/>
              <a:t>**This takes 24 hours to appear in SOLAR.  </a:t>
            </a:r>
            <a:r>
              <a:rPr lang="en-US" dirty="0" smtClean="0">
                <a:hlinkClick r:id="rId5"/>
              </a:rPr>
              <a:t>View the Assignment</a:t>
            </a:r>
            <a:r>
              <a:rPr lang="en-US" dirty="0" smtClean="0"/>
              <a:t> the next day</a:t>
            </a:r>
          </a:p>
          <a:p>
            <a:pPr marL="136525" lvl="0" indent="-9525">
              <a:spcBef>
                <a:spcPts val="480"/>
              </a:spcBef>
              <a:spcAft>
                <a:spcPts val="600"/>
              </a:spcAft>
              <a:buClr>
                <a:srgbClr val="BA7C3E"/>
              </a:buClr>
              <a:buSzPct val="25000"/>
              <a:buNone/>
            </a:pPr>
            <a:endParaRPr lang="en-US" dirty="0" smtClean="0"/>
          </a:p>
          <a:p>
            <a:endParaRPr lang="en-US" dirty="0"/>
          </a:p>
        </p:txBody>
      </p:sp>
      <p:pic>
        <p:nvPicPr>
          <p:cNvPr id="8" name="Picture 7"/>
          <p:cNvPicPr>
            <a:picLocks noChangeAspect="1"/>
          </p:cNvPicPr>
          <p:nvPr/>
        </p:nvPicPr>
        <p:blipFill>
          <a:blip r:embed="rId6"/>
          <a:stretch>
            <a:fillRect/>
          </a:stretch>
        </p:blipFill>
        <p:spPr>
          <a:xfrm>
            <a:off x="2022601" y="2536291"/>
            <a:ext cx="8038802" cy="4045389"/>
          </a:xfrm>
          <a:prstGeom prst="rect">
            <a:avLst/>
          </a:prstGeom>
        </p:spPr>
      </p:pic>
      <p:pic>
        <p:nvPicPr>
          <p:cNvPr id="1026" name="Picture 2" descr="http://pixabay.com/static/uploads/photo/2012/04/11/17/47/hourglass-29124_64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83788" y="185512"/>
            <a:ext cx="848292" cy="1640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2700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9788" y="365125"/>
            <a:ext cx="10515600" cy="1325563"/>
          </a:xfrm>
        </p:spPr>
        <p:txBody>
          <a:bodyPr/>
          <a:lstStyle/>
          <a:p>
            <a:r>
              <a:rPr lang="en-US" dirty="0" smtClean="0"/>
              <a:t>Updating Assignments</a:t>
            </a:r>
            <a:endParaRPr lang="en-US" dirty="0"/>
          </a:p>
        </p:txBody>
      </p:sp>
      <p:sp>
        <p:nvSpPr>
          <p:cNvPr id="4" name="Text Placeholder 3"/>
          <p:cNvSpPr>
            <a:spLocks noGrp="1"/>
          </p:cNvSpPr>
          <p:nvPr>
            <p:ph type="body" idx="1"/>
            <p:custDataLst>
              <p:tags r:id="rId2"/>
            </p:custDataLst>
          </p:nvPr>
        </p:nvSpPr>
        <p:spPr>
          <a:xfrm>
            <a:off x="839788" y="1681163"/>
            <a:ext cx="5157787" cy="823912"/>
          </a:xfrm>
        </p:spPr>
        <p:txBody>
          <a:bodyPr>
            <a:normAutofit fontScale="92500" lnSpcReduction="20000"/>
          </a:bodyPr>
          <a:lstStyle/>
          <a:p>
            <a:r>
              <a:rPr lang="en-US" sz="3200" dirty="0" smtClean="0"/>
              <a:t>Vacant</a:t>
            </a:r>
            <a:r>
              <a:rPr lang="en-US" sz="3600" dirty="0" smtClean="0"/>
              <a:t> </a:t>
            </a:r>
            <a:r>
              <a:rPr lang="en-US" sz="3200" dirty="0" smtClean="0"/>
              <a:t>Assignments</a:t>
            </a:r>
          </a:p>
          <a:p>
            <a:r>
              <a:rPr lang="en-US" dirty="0" smtClean="0"/>
              <a:t>	</a:t>
            </a:r>
            <a:endParaRPr lang="en-US" dirty="0"/>
          </a:p>
        </p:txBody>
      </p:sp>
      <p:sp>
        <p:nvSpPr>
          <p:cNvPr id="5" name="Content Placeholder 4"/>
          <p:cNvSpPr>
            <a:spLocks noGrp="1"/>
          </p:cNvSpPr>
          <p:nvPr>
            <p:ph sz="half" idx="2"/>
            <p:custDataLst>
              <p:tags r:id="rId3"/>
            </p:custDataLst>
          </p:nvPr>
        </p:nvSpPr>
        <p:spPr>
          <a:xfrm>
            <a:off x="839788" y="2126436"/>
            <a:ext cx="5157787" cy="4063227"/>
          </a:xfrm>
        </p:spPr>
        <p:txBody>
          <a:bodyPr/>
          <a:lstStyle/>
          <a:p>
            <a:r>
              <a:rPr lang="en-US" dirty="0" smtClean="0"/>
              <a:t>Any… </a:t>
            </a:r>
            <a:r>
              <a:rPr lang="en-US" i="1" dirty="0" smtClean="0">
                <a:solidFill>
                  <a:srgbClr val="FF0000"/>
                </a:solidFill>
              </a:rPr>
              <a:t>(not </a:t>
            </a:r>
            <a:r>
              <a:rPr lang="en-US" i="1" dirty="0" err="1" smtClean="0">
                <a:solidFill>
                  <a:srgbClr val="FF0000"/>
                </a:solidFill>
              </a:rPr>
              <a:t>incumbt</a:t>
            </a:r>
            <a:r>
              <a:rPr lang="en-US" i="1" dirty="0" smtClean="0">
                <a:solidFill>
                  <a:srgbClr val="FF0000"/>
                </a:solidFill>
              </a:rPr>
              <a:t> </a:t>
            </a:r>
            <a:r>
              <a:rPr lang="en-US" i="1" dirty="0" err="1" smtClean="0">
                <a:solidFill>
                  <a:srgbClr val="FF0000"/>
                </a:solidFill>
              </a:rPr>
              <a:t>emplid</a:t>
            </a:r>
            <a:r>
              <a:rPr lang="en-US" i="1" dirty="0" smtClean="0">
                <a:solidFill>
                  <a:srgbClr val="FF0000"/>
                </a:solidFill>
              </a:rPr>
              <a:t>)</a:t>
            </a:r>
            <a:endParaRPr lang="en-US" i="1" dirty="0">
              <a:solidFill>
                <a:srgbClr val="FF0000"/>
              </a:solidFill>
            </a:endParaRPr>
          </a:p>
        </p:txBody>
      </p:sp>
      <p:sp>
        <p:nvSpPr>
          <p:cNvPr id="6" name="Text Placeholder 5"/>
          <p:cNvSpPr>
            <a:spLocks noGrp="1"/>
          </p:cNvSpPr>
          <p:nvPr>
            <p:ph type="body" sz="quarter" idx="3"/>
            <p:custDataLst>
              <p:tags r:id="rId4"/>
            </p:custDataLst>
          </p:nvPr>
        </p:nvSpPr>
        <p:spPr>
          <a:xfrm>
            <a:off x="6172200" y="1681163"/>
            <a:ext cx="5183188" cy="823912"/>
          </a:xfrm>
        </p:spPr>
        <p:txBody>
          <a:bodyPr>
            <a:normAutofit fontScale="92500" lnSpcReduction="20000"/>
          </a:bodyPr>
          <a:lstStyle/>
          <a:p>
            <a:r>
              <a:rPr lang="en-US" sz="3200" dirty="0" smtClean="0"/>
              <a:t>Filled Assignments </a:t>
            </a:r>
          </a:p>
          <a:p>
            <a:r>
              <a:rPr lang="en-US" dirty="0" smtClean="0"/>
              <a:t>(student are appointed into them)</a:t>
            </a:r>
            <a:endParaRPr lang="en-US" dirty="0"/>
          </a:p>
        </p:txBody>
      </p:sp>
      <p:sp>
        <p:nvSpPr>
          <p:cNvPr id="7" name="Content Placeholder 6"/>
          <p:cNvSpPr>
            <a:spLocks noGrp="1"/>
          </p:cNvSpPr>
          <p:nvPr>
            <p:ph sz="quarter" idx="4"/>
            <p:custDataLst>
              <p:tags r:id="rId5"/>
            </p:custDataLst>
          </p:nvPr>
        </p:nvSpPr>
        <p:spPr>
          <a:xfrm>
            <a:off x="6172200" y="2505075"/>
            <a:ext cx="5183188" cy="3684588"/>
          </a:xfrm>
        </p:spPr>
        <p:txBody>
          <a:bodyPr/>
          <a:lstStyle/>
          <a:p>
            <a:r>
              <a:rPr lang="en-US" dirty="0" smtClean="0"/>
              <a:t>Fields that you can edit are:</a:t>
            </a:r>
          </a:p>
          <a:p>
            <a:pPr lvl="1"/>
            <a:r>
              <a:rPr lang="en-US" dirty="0" smtClean="0"/>
              <a:t>Change Time Sheet Authorizers</a:t>
            </a:r>
          </a:p>
          <a:p>
            <a:pPr lvl="1"/>
            <a:r>
              <a:rPr lang="en-US" dirty="0" smtClean="0"/>
              <a:t>Job Skills / Description</a:t>
            </a:r>
          </a:p>
          <a:p>
            <a:pPr marL="0" indent="0">
              <a:buNone/>
            </a:pPr>
            <a:r>
              <a:rPr lang="en-US" dirty="0" smtClean="0"/>
              <a:t>*Contact HRS Student Payroll to change </a:t>
            </a:r>
          </a:p>
          <a:p>
            <a:pPr lvl="1"/>
            <a:r>
              <a:rPr lang="en-US" dirty="0" smtClean="0"/>
              <a:t>Hourly Rate (for raises)</a:t>
            </a:r>
          </a:p>
          <a:p>
            <a:pPr lvl="1"/>
            <a:r>
              <a:rPr lang="en-US" dirty="0" smtClean="0"/>
              <a:t> Mail Drop (where student paychecks go)</a:t>
            </a:r>
            <a:endParaRPr lang="en-US" dirty="0"/>
          </a:p>
        </p:txBody>
      </p:sp>
      <p:pic>
        <p:nvPicPr>
          <p:cNvPr id="8" name="Picture 7"/>
          <p:cNvPicPr>
            <a:picLocks noChangeAspect="1"/>
          </p:cNvPicPr>
          <p:nvPr/>
        </p:nvPicPr>
        <p:blipFill>
          <a:blip r:embed="rId7"/>
          <a:stretch>
            <a:fillRect/>
          </a:stretch>
        </p:blipFill>
        <p:spPr>
          <a:xfrm>
            <a:off x="187570" y="2719754"/>
            <a:ext cx="5938940" cy="4062669"/>
          </a:xfrm>
          <a:prstGeom prst="rect">
            <a:avLst/>
          </a:prstGeom>
        </p:spPr>
      </p:pic>
    </p:spTree>
    <p:extLst>
      <p:ext uri="{BB962C8B-B14F-4D97-AF65-F5344CB8AC3E}">
        <p14:creationId xmlns:p14="http://schemas.microsoft.com/office/powerpoint/2010/main" val="21741476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1"/>
            </p:custDataLst>
          </p:nvPr>
        </p:nvSpPr>
        <p:spPr>
          <a:xfrm>
            <a:off x="838200" y="365125"/>
            <a:ext cx="10515600" cy="1325563"/>
          </a:xfrm>
        </p:spPr>
        <p:txBody>
          <a:bodyPr/>
          <a:lstStyle/>
          <a:p>
            <a:r>
              <a:rPr lang="en-US" sz="2400" b="1" dirty="0" smtClean="0"/>
              <a:t>Sometimes you may have to..</a:t>
            </a:r>
            <a:r>
              <a:rPr lang="en-US" dirty="0" smtClean="0"/>
              <a:t/>
            </a:r>
            <a:br>
              <a:rPr lang="en-US" dirty="0" smtClean="0"/>
            </a:br>
            <a:r>
              <a:rPr lang="en-US" dirty="0" smtClean="0"/>
              <a:t>Terminate and Create New Assignments</a:t>
            </a:r>
            <a:endParaRPr lang="en-US" dirty="0"/>
          </a:p>
        </p:txBody>
      </p:sp>
      <p:sp>
        <p:nvSpPr>
          <p:cNvPr id="8" name="Content Placeholder 7"/>
          <p:cNvSpPr>
            <a:spLocks noGrp="1"/>
          </p:cNvSpPr>
          <p:nvPr>
            <p:ph idx="1"/>
            <p:custDataLst>
              <p:tags r:id="rId2"/>
            </p:custDataLst>
          </p:nvPr>
        </p:nvSpPr>
        <p:spPr>
          <a:xfrm>
            <a:off x="838200" y="1825625"/>
            <a:ext cx="10515600" cy="1972018"/>
          </a:xfrm>
        </p:spPr>
        <p:txBody>
          <a:bodyPr>
            <a:normAutofit lnSpcReduction="10000"/>
          </a:bodyPr>
          <a:lstStyle/>
          <a:p>
            <a:pPr marL="0" indent="0">
              <a:buNone/>
            </a:pPr>
            <a:r>
              <a:rPr lang="en-US" dirty="0" smtClean="0"/>
              <a:t>When the account the student is paid out of:</a:t>
            </a:r>
          </a:p>
          <a:p>
            <a:pPr lvl="1">
              <a:buFont typeface="Wingdings" panose="05000000000000000000" pitchFamily="2" charset="2"/>
              <a:buChar char="§"/>
            </a:pPr>
            <a:r>
              <a:rPr lang="en-US" dirty="0" smtClean="0"/>
              <a:t>A department’s account (account code that pays the student assistant’s salary)</a:t>
            </a:r>
          </a:p>
          <a:p>
            <a:pPr lvl="1">
              <a:buFont typeface="Wingdings" panose="05000000000000000000" pitchFamily="2" charset="2"/>
              <a:buChar char="§"/>
            </a:pPr>
            <a:r>
              <a:rPr lang="en-US" dirty="0" smtClean="0"/>
              <a:t>A student’s Federal Work Study award</a:t>
            </a:r>
          </a:p>
          <a:p>
            <a:pPr marL="0" indent="0">
              <a:buNone/>
            </a:pPr>
            <a:r>
              <a:rPr lang="en-US" dirty="0" smtClean="0"/>
              <a:t>is </a:t>
            </a:r>
            <a:r>
              <a:rPr lang="en-US" b="1" dirty="0" smtClean="0"/>
              <a:t>exhausted</a:t>
            </a:r>
            <a:r>
              <a:rPr lang="en-US" dirty="0" smtClean="0"/>
              <a:t>: </a:t>
            </a:r>
          </a:p>
          <a:p>
            <a:pPr marL="0" indent="0">
              <a:buNone/>
            </a:pPr>
            <a:endParaRPr lang="en-US" dirty="0" smtClean="0"/>
          </a:p>
        </p:txBody>
      </p:sp>
      <p:sp>
        <p:nvSpPr>
          <p:cNvPr id="10" name="TextBox 9"/>
          <p:cNvSpPr txBox="1"/>
          <p:nvPr>
            <p:custDataLst>
              <p:tags r:id="rId3"/>
            </p:custDataLst>
          </p:nvPr>
        </p:nvSpPr>
        <p:spPr>
          <a:xfrm>
            <a:off x="378941" y="5642919"/>
            <a:ext cx="11409405" cy="830997"/>
          </a:xfrm>
          <a:prstGeom prst="rect">
            <a:avLst/>
          </a:prstGeom>
          <a:noFill/>
        </p:spPr>
        <p:txBody>
          <a:bodyPr wrap="square" rtlCol="0">
            <a:spAutoFit/>
          </a:bodyPr>
          <a:lstStyle/>
          <a:p>
            <a:r>
              <a:rPr lang="en-US" sz="2400" dirty="0" smtClean="0">
                <a:solidFill>
                  <a:prstClr val="black"/>
                </a:solidFill>
              </a:rPr>
              <a:t>* It is important to terminate the old assignment so that students do not log hours on an exhausted  account/job code</a:t>
            </a:r>
            <a:endParaRPr lang="en-US" sz="2400" dirty="0">
              <a:solidFill>
                <a:prstClr val="black"/>
              </a:solidFill>
            </a:endParaRPr>
          </a:p>
        </p:txBody>
      </p:sp>
      <p:sp>
        <p:nvSpPr>
          <p:cNvPr id="3" name="Pentagon 2"/>
          <p:cNvSpPr/>
          <p:nvPr>
            <p:custDataLst>
              <p:tags r:id="rId4"/>
            </p:custDataLst>
          </p:nvPr>
        </p:nvSpPr>
        <p:spPr>
          <a:xfrm>
            <a:off x="378941" y="4098471"/>
            <a:ext cx="2432957" cy="1004207"/>
          </a:xfrm>
          <a:prstGeom prst="homePlate">
            <a:avLst/>
          </a:prstGeom>
          <a:solidFill>
            <a:schemeClr val="accent2"/>
          </a:solidFill>
          <a:ln w="12700" cap="flat" cmpd="sng" algn="ctr">
            <a:solidFill>
              <a:schemeClr val="accent2">
                <a:shade val="50000"/>
              </a:schemeClr>
            </a:solid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u="sng" dirty="0" smtClean="0">
                <a:solidFill>
                  <a:srgbClr val="0033CC"/>
                </a:solidFill>
                <a:hlinkClick r:id="rId8"/>
              </a:rPr>
              <a:t>Terminate</a:t>
            </a:r>
            <a:r>
              <a:rPr lang="en-US" sz="2400" dirty="0" smtClean="0">
                <a:solidFill>
                  <a:srgbClr val="0033CC"/>
                </a:solidFill>
              </a:rPr>
              <a:t> </a:t>
            </a:r>
          </a:p>
          <a:p>
            <a:pPr algn="ctr"/>
            <a:r>
              <a:rPr lang="en-US" sz="2400" smtClean="0">
                <a:solidFill>
                  <a:prstClr val="white"/>
                </a:solidFill>
              </a:rPr>
              <a:t>The assignment</a:t>
            </a:r>
            <a:endParaRPr lang="en-US" sz="2400" dirty="0">
              <a:solidFill>
                <a:prstClr val="white"/>
              </a:solidFill>
            </a:endParaRPr>
          </a:p>
        </p:txBody>
      </p:sp>
      <p:sp>
        <p:nvSpPr>
          <p:cNvPr id="11" name="Pentagon 10"/>
          <p:cNvSpPr/>
          <p:nvPr>
            <p:custDataLst>
              <p:tags r:id="rId5"/>
            </p:custDataLst>
          </p:nvPr>
        </p:nvSpPr>
        <p:spPr>
          <a:xfrm>
            <a:off x="2952751" y="4098471"/>
            <a:ext cx="5399314" cy="1004207"/>
          </a:xfrm>
          <a:prstGeom prst="homePlate">
            <a:avLst/>
          </a:prstGeom>
          <a:solidFill>
            <a:srgbClr val="92D050"/>
          </a:solidFill>
          <a:ln w="12700" cap="flat" cmpd="sng" algn="ctr">
            <a:solidFill>
              <a:schemeClr val="accent6">
                <a:lumMod val="60000"/>
                <a:lumOff val="40000"/>
              </a:schemeClr>
            </a:solid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u="sng" dirty="0" smtClean="0">
                <a:solidFill>
                  <a:srgbClr val="0033CC"/>
                </a:solidFill>
                <a:hlinkClick r:id="rId9"/>
              </a:rPr>
              <a:t>Create a New Assignment</a:t>
            </a:r>
            <a:endParaRPr lang="en-US" sz="2400" dirty="0" smtClean="0">
              <a:solidFill>
                <a:srgbClr val="0033CC"/>
              </a:solidFill>
            </a:endParaRPr>
          </a:p>
          <a:p>
            <a:pPr algn="ctr"/>
            <a:r>
              <a:rPr lang="en-US" sz="2400" dirty="0" smtClean="0">
                <a:solidFill>
                  <a:prstClr val="white"/>
                </a:solidFill>
              </a:rPr>
              <a:t>With a new Account code / Job Code</a:t>
            </a:r>
            <a:endParaRPr lang="en-US" sz="2400" dirty="0">
              <a:solidFill>
                <a:prstClr val="white"/>
              </a:solidFill>
            </a:endParaRPr>
          </a:p>
        </p:txBody>
      </p:sp>
      <p:sp>
        <p:nvSpPr>
          <p:cNvPr id="12" name="Pentagon 11"/>
          <p:cNvSpPr/>
          <p:nvPr>
            <p:custDataLst>
              <p:tags r:id="rId6"/>
            </p:custDataLst>
          </p:nvPr>
        </p:nvSpPr>
        <p:spPr>
          <a:xfrm>
            <a:off x="8492918" y="4098470"/>
            <a:ext cx="3484089" cy="1004208"/>
          </a:xfrm>
          <a:prstGeom prst="homePlate">
            <a:avLst/>
          </a:prstGeom>
          <a:solidFill>
            <a:schemeClr val="accent4">
              <a:lumMod val="60000"/>
              <a:lumOff val="40000"/>
            </a:schemeClr>
          </a:solidFill>
          <a:ln w="12700" cap="flat" cmpd="sng" algn="ctr">
            <a:solidFill>
              <a:schemeClr val="accent4">
                <a:lumMod val="60000"/>
                <a:lumOff val="40000"/>
              </a:schemeClr>
            </a:solid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u="sng" dirty="0" smtClean="0">
                <a:solidFill>
                  <a:srgbClr val="0033CC"/>
                </a:solidFill>
                <a:hlinkClick r:id="rId10"/>
              </a:rPr>
              <a:t>Clear/Appoint</a:t>
            </a:r>
            <a:endParaRPr lang="en-US" sz="2400" dirty="0" smtClean="0">
              <a:solidFill>
                <a:srgbClr val="0033CC"/>
              </a:solidFill>
            </a:endParaRPr>
          </a:p>
          <a:p>
            <a:pPr algn="ctr"/>
            <a:r>
              <a:rPr lang="en-US" sz="2400" dirty="0" smtClean="0">
                <a:solidFill>
                  <a:prstClr val="white"/>
                </a:solidFill>
              </a:rPr>
              <a:t>The student into the new assignment</a:t>
            </a:r>
            <a:endParaRPr lang="en-US" sz="2400" dirty="0">
              <a:solidFill>
                <a:prstClr val="white"/>
              </a:solidFill>
            </a:endParaRPr>
          </a:p>
        </p:txBody>
      </p:sp>
    </p:spTree>
    <p:extLst>
      <p:ext uri="{BB962C8B-B14F-4D97-AF65-F5344CB8AC3E}">
        <p14:creationId xmlns:p14="http://schemas.microsoft.com/office/powerpoint/2010/main" val="20606680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365125"/>
            <a:ext cx="10515600" cy="1325563"/>
          </a:xfrm>
        </p:spPr>
        <p:txBody>
          <a:bodyPr/>
          <a:lstStyle/>
          <a:p>
            <a:r>
              <a:rPr lang="en-US" dirty="0" smtClean="0"/>
              <a:t>Notes on Old Assignments in SOLAR	</a:t>
            </a:r>
            <a:endParaRPr lang="en-US" dirty="0"/>
          </a:p>
        </p:txBody>
      </p:sp>
      <p:sp>
        <p:nvSpPr>
          <p:cNvPr id="3" name="Content Placeholder 2"/>
          <p:cNvSpPr>
            <a:spLocks noGrp="1"/>
          </p:cNvSpPr>
          <p:nvPr>
            <p:ph idx="1"/>
            <p:custDataLst>
              <p:tags r:id="rId2"/>
            </p:custDataLst>
          </p:nvPr>
        </p:nvSpPr>
        <p:spPr>
          <a:xfrm>
            <a:off x="838200" y="1825625"/>
            <a:ext cx="10515600" cy="4351338"/>
          </a:xfrm>
        </p:spPr>
        <p:txBody>
          <a:bodyPr/>
          <a:lstStyle/>
          <a:p>
            <a:pPr marL="457200" lvl="0" indent="-317500">
              <a:spcBef>
                <a:spcPts val="480"/>
              </a:spcBef>
              <a:spcAft>
                <a:spcPts val="600"/>
              </a:spcAft>
              <a:buClr>
                <a:srgbClr val="7F7F7F"/>
              </a:buClr>
              <a:buSzPct val="97222"/>
              <a:buFont typeface="Arial"/>
              <a:buChar char="•"/>
            </a:pPr>
            <a:r>
              <a:rPr lang="en-US" b="0" i="0" u="none" strike="noStrike" cap="none" baseline="0" dirty="0" smtClean="0">
                <a:latin typeface="Arial"/>
                <a:ea typeface="Arial"/>
                <a:cs typeface="Arial"/>
                <a:sym typeface="Arial"/>
              </a:rPr>
              <a:t>Will remain on your list of “active” assignments even after the End Date has passed</a:t>
            </a:r>
          </a:p>
          <a:p>
            <a:endParaRPr lang="en-US" b="0" i="0" u="none" strike="noStrike" cap="none" baseline="0" dirty="0" smtClean="0">
              <a:latin typeface="Arial"/>
              <a:ea typeface="Arial"/>
              <a:cs typeface="Arial"/>
              <a:sym typeface="Arial"/>
            </a:endParaRPr>
          </a:p>
          <a:p>
            <a:pPr marL="457200" lvl="0" indent="-317500">
              <a:spcBef>
                <a:spcPts val="480"/>
              </a:spcBef>
              <a:spcAft>
                <a:spcPts val="600"/>
              </a:spcAft>
              <a:buClr>
                <a:srgbClr val="7F7F7F"/>
              </a:buClr>
              <a:buSzPct val="97222"/>
              <a:buFont typeface="Arial"/>
              <a:buChar char="•"/>
            </a:pPr>
            <a:r>
              <a:rPr lang="en-US" b="0" i="0" u="none" strike="noStrike" cap="none" baseline="0" dirty="0" smtClean="0">
                <a:latin typeface="Arial"/>
                <a:ea typeface="Arial"/>
                <a:cs typeface="Arial"/>
                <a:sym typeface="Arial"/>
              </a:rPr>
              <a:t>Will be moved automatically to the “inactive” assignment list the following Fall</a:t>
            </a:r>
          </a:p>
          <a:p>
            <a:endParaRPr lang="en-US" dirty="0"/>
          </a:p>
        </p:txBody>
      </p:sp>
    </p:spTree>
    <p:extLst>
      <p:ext uri="{BB962C8B-B14F-4D97-AF65-F5344CB8AC3E}">
        <p14:creationId xmlns:p14="http://schemas.microsoft.com/office/powerpoint/2010/main" val="42084689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365125"/>
            <a:ext cx="10515600" cy="1325563"/>
          </a:xfrm>
        </p:spPr>
        <p:txBody>
          <a:bodyPr/>
          <a:lstStyle/>
          <a:p>
            <a:r>
              <a:rPr lang="en-US" dirty="0" smtClean="0"/>
              <a:t>More Reports and Rosters SEC’s Can Draw</a:t>
            </a:r>
            <a:endParaRPr lang="en-US" dirty="0"/>
          </a:p>
        </p:txBody>
      </p:sp>
      <p:sp>
        <p:nvSpPr>
          <p:cNvPr id="3" name="Content Placeholder 2"/>
          <p:cNvSpPr>
            <a:spLocks noGrp="1"/>
          </p:cNvSpPr>
          <p:nvPr>
            <p:ph idx="1"/>
            <p:custDataLst>
              <p:tags r:id="rId2"/>
            </p:custDataLst>
          </p:nvPr>
        </p:nvSpPr>
        <p:spPr>
          <a:xfrm>
            <a:off x="838200" y="1825625"/>
            <a:ext cx="10984264" cy="4351338"/>
          </a:xfrm>
        </p:spPr>
        <p:txBody>
          <a:bodyPr/>
          <a:lstStyle/>
          <a:p>
            <a:r>
              <a:rPr lang="en-US" dirty="0" smtClean="0">
                <a:hlinkClick r:id="rId5"/>
              </a:rPr>
              <a:t>List Student Employees in the Department</a:t>
            </a:r>
            <a:endParaRPr lang="en-US" dirty="0" smtClean="0"/>
          </a:p>
          <a:p>
            <a:r>
              <a:rPr lang="en-US" dirty="0" smtClean="0"/>
              <a:t>Track department student salary expenditure by viewing </a:t>
            </a:r>
            <a:r>
              <a:rPr lang="en-US" dirty="0" smtClean="0">
                <a:hlinkClick r:id="rId6"/>
              </a:rPr>
              <a:t>Paid Timesheets</a:t>
            </a:r>
            <a:endParaRPr lang="en-US" dirty="0" smtClean="0"/>
          </a:p>
          <a:p>
            <a:r>
              <a:rPr lang="en-US" dirty="0" smtClean="0">
                <a:hlinkClick r:id="rId7"/>
              </a:rPr>
              <a:t>Unapproved time sheets</a:t>
            </a:r>
            <a:endParaRPr lang="en-US" dirty="0" smtClean="0"/>
          </a:p>
          <a:p>
            <a:r>
              <a:rPr lang="en-US" dirty="0" smtClean="0">
                <a:hlinkClick r:id="rId6"/>
              </a:rPr>
              <a:t>Time sheet history</a:t>
            </a:r>
            <a:endParaRPr lang="en-US" dirty="0" smtClean="0"/>
          </a:p>
          <a:p>
            <a:pPr marL="0" indent="0">
              <a:buNone/>
            </a:pPr>
            <a:endParaRPr lang="en-US" dirty="0" smtClean="0"/>
          </a:p>
          <a:p>
            <a:pPr marL="0" indent="0">
              <a:buNone/>
            </a:pPr>
            <a:r>
              <a:rPr lang="en-US" dirty="0" smtClean="0"/>
              <a:t>Check out:  </a:t>
            </a:r>
            <a:r>
              <a:rPr lang="en-US" dirty="0" smtClean="0">
                <a:hlinkClick r:id="rId8"/>
              </a:rPr>
              <a:t>Things you need to know when </a:t>
            </a:r>
            <a:br>
              <a:rPr lang="en-US" dirty="0" smtClean="0">
                <a:hlinkClick r:id="rId8"/>
              </a:rPr>
            </a:br>
            <a:r>
              <a:rPr lang="en-US" dirty="0" smtClean="0">
                <a:hlinkClick r:id="rId8"/>
              </a:rPr>
              <a:t>downloading reports</a:t>
            </a:r>
            <a:r>
              <a:rPr lang="en-US" dirty="0" smtClean="0"/>
              <a:t>.</a:t>
            </a:r>
            <a:endParaRPr lang="en-US" dirty="0"/>
          </a:p>
        </p:txBody>
      </p:sp>
      <p:pic>
        <p:nvPicPr>
          <p:cNvPr id="5" name="Picture 4"/>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8820281" y="3741514"/>
            <a:ext cx="1520647" cy="1698041"/>
          </a:xfrm>
          <a:prstGeom prst="rect">
            <a:avLst/>
          </a:prstGeom>
        </p:spPr>
      </p:pic>
    </p:spTree>
    <p:extLst>
      <p:ext uri="{BB962C8B-B14F-4D97-AF65-F5344CB8AC3E}">
        <p14:creationId xmlns:p14="http://schemas.microsoft.com/office/powerpoint/2010/main" val="1371452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26477" y="294787"/>
            <a:ext cx="10515600" cy="1325563"/>
          </a:xfrm>
        </p:spPr>
        <p:txBody>
          <a:bodyPr/>
          <a:lstStyle/>
          <a:p>
            <a:r>
              <a:rPr lang="en-US" dirty="0" smtClean="0"/>
              <a:t>Becoming a Student Employment Coordinator</a:t>
            </a:r>
            <a:endParaRPr lang="en-US" dirty="0"/>
          </a:p>
        </p:txBody>
      </p:sp>
      <p:sp>
        <p:nvSpPr>
          <p:cNvPr id="3" name="Content Placeholder 2"/>
          <p:cNvSpPr>
            <a:spLocks noGrp="1"/>
          </p:cNvSpPr>
          <p:nvPr>
            <p:ph idx="1"/>
            <p:custDataLst>
              <p:tags r:id="rId2"/>
            </p:custDataLst>
          </p:nvPr>
        </p:nvSpPr>
        <p:spPr>
          <a:xfrm>
            <a:off x="2937408" y="2071561"/>
            <a:ext cx="8404669" cy="4202506"/>
          </a:xfrm>
        </p:spPr>
        <p:txBody>
          <a:bodyPr/>
          <a:lstStyle/>
          <a:p>
            <a:r>
              <a:rPr lang="en-US" dirty="0" smtClean="0"/>
              <a:t>The SEC’s supervisor must a submit a </a:t>
            </a:r>
            <a:r>
              <a:rPr lang="en-US" dirty="0" smtClean="0">
                <a:hlinkClick r:id="rId8"/>
              </a:rPr>
              <a:t>request</a:t>
            </a:r>
            <a:r>
              <a:rPr lang="en-US" dirty="0" smtClean="0"/>
              <a:t> to HR</a:t>
            </a:r>
            <a:endParaRPr lang="en-US" dirty="0"/>
          </a:p>
          <a:p>
            <a:endParaRPr lang="en-US" dirty="0" smtClean="0"/>
          </a:p>
          <a:p>
            <a:r>
              <a:rPr lang="en-US" dirty="0" smtClean="0"/>
              <a:t>Review </a:t>
            </a:r>
            <a:r>
              <a:rPr lang="en-US" dirty="0" smtClean="0">
                <a:hlinkClick r:id="rId9"/>
              </a:rPr>
              <a:t>training and help materials</a:t>
            </a:r>
            <a:endParaRPr lang="en-US" dirty="0"/>
          </a:p>
          <a:p>
            <a:endParaRPr lang="en-US" dirty="0" smtClean="0"/>
          </a:p>
          <a:p>
            <a:r>
              <a:rPr lang="en-US" dirty="0" smtClean="0"/>
              <a:t>Read the </a:t>
            </a:r>
            <a:r>
              <a:rPr lang="en-US" dirty="0" smtClean="0">
                <a:hlinkClick r:id="rId10"/>
              </a:rPr>
              <a:t>Student Employment handbook </a:t>
            </a:r>
            <a:r>
              <a:rPr lang="en-US" dirty="0" smtClean="0"/>
              <a:t>each year</a:t>
            </a:r>
            <a:endParaRPr lang="en-US" dirty="0"/>
          </a:p>
          <a:p>
            <a:r>
              <a:rPr lang="en-US" dirty="0" smtClean="0"/>
              <a:t>Contains policies governing student employment</a:t>
            </a:r>
            <a:endParaRPr lang="en-US" dirty="0"/>
          </a:p>
        </p:txBody>
      </p:sp>
      <p:sp>
        <p:nvSpPr>
          <p:cNvPr id="4" name="Pentagon 3"/>
          <p:cNvSpPr/>
          <p:nvPr>
            <p:custDataLst>
              <p:tags r:id="rId3"/>
            </p:custDataLst>
          </p:nvPr>
        </p:nvSpPr>
        <p:spPr>
          <a:xfrm>
            <a:off x="968347" y="1831693"/>
            <a:ext cx="1893537" cy="849663"/>
          </a:xfrm>
          <a:prstGeom prst="homePlate">
            <a:avLst/>
          </a:prstGeom>
          <a:solidFill>
            <a:schemeClr val="accent4"/>
          </a:solidFill>
          <a:ln w="12700" cap="flat" cmpd="sng" algn="ctr">
            <a:solidFill>
              <a:schemeClr val="accent4">
                <a:shade val="50000"/>
              </a:schemeClr>
            </a:solidFill>
            <a:prstDash val="solid"/>
            <a:miter lim="800000"/>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smtClean="0">
                <a:solidFill>
                  <a:prstClr val="white"/>
                </a:solidFill>
              </a:rPr>
              <a:t>Request</a:t>
            </a:r>
            <a:endParaRPr lang="en-US" sz="2800" dirty="0">
              <a:solidFill>
                <a:prstClr val="white"/>
              </a:solidFill>
            </a:endParaRPr>
          </a:p>
        </p:txBody>
      </p:sp>
      <p:sp>
        <p:nvSpPr>
          <p:cNvPr id="5" name="Pentagon 4"/>
          <p:cNvSpPr/>
          <p:nvPr>
            <p:custDataLst>
              <p:tags r:id="rId4"/>
            </p:custDataLst>
          </p:nvPr>
        </p:nvSpPr>
        <p:spPr>
          <a:xfrm>
            <a:off x="968347" y="2892700"/>
            <a:ext cx="1893537" cy="849663"/>
          </a:xfrm>
          <a:prstGeom prst="homePlate">
            <a:avLst/>
          </a:prstGeom>
          <a:noFill/>
          <a:ln w="12700" cap="flat" cmpd="sng" algn="ctr">
            <a:noFill/>
            <a:prstDash val="solid"/>
            <a:miter lim="800000"/>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cap="flat" cmpd="sng" algn="ctr">
                <a:solidFill>
                  <a:schemeClr val="accent2">
                    <a:shade val="50000"/>
                  </a:schemeClr>
                </a:solidFill>
                <a:prstDash val="solid"/>
                <a:miter lim="800000"/>
              </a14:hiddenLine>
            </a:ext>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smtClean="0">
                <a:solidFill>
                  <a:prstClr val="white"/>
                </a:solidFill>
              </a:rPr>
              <a:t>Training</a:t>
            </a:r>
            <a:endParaRPr lang="en-US" sz="2800" dirty="0">
              <a:solidFill>
                <a:prstClr val="white"/>
              </a:solidFill>
            </a:endParaRPr>
          </a:p>
        </p:txBody>
      </p:sp>
      <p:sp>
        <p:nvSpPr>
          <p:cNvPr id="6" name="Pentagon 5"/>
          <p:cNvSpPr/>
          <p:nvPr>
            <p:custDataLst>
              <p:tags r:id="rId5"/>
            </p:custDataLst>
          </p:nvPr>
        </p:nvSpPr>
        <p:spPr>
          <a:xfrm>
            <a:off x="968347" y="4172814"/>
            <a:ext cx="1893537" cy="849663"/>
          </a:xfrm>
          <a:prstGeom prst="homePlate">
            <a:avLst/>
          </a:prstGeom>
          <a:solidFill>
            <a:schemeClr val="accent6"/>
          </a:solidFill>
          <a:ln w="12700" cap="flat" cmpd="sng" algn="ctr">
            <a:solidFill>
              <a:schemeClr val="accent6">
                <a:shade val="50000"/>
              </a:schemeClr>
            </a:solidFill>
            <a:prstDash val="solid"/>
            <a:miter lim="800000"/>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smtClean="0">
                <a:solidFill>
                  <a:prstClr val="white"/>
                </a:solidFill>
              </a:rPr>
              <a:t>Handbook</a:t>
            </a:r>
            <a:endParaRPr lang="en-US" sz="2800" dirty="0">
              <a:solidFill>
                <a:prstClr val="white"/>
              </a:solidFill>
            </a:endParaRPr>
          </a:p>
        </p:txBody>
      </p:sp>
    </p:spTree>
    <p:extLst>
      <p:ext uri="{BB962C8B-B14F-4D97-AF65-F5344CB8AC3E}">
        <p14:creationId xmlns:p14="http://schemas.microsoft.com/office/powerpoint/2010/main" val="23025828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365125"/>
            <a:ext cx="10515600" cy="1325563"/>
          </a:xfrm>
        </p:spPr>
        <p:txBody>
          <a:bodyPr/>
          <a:lstStyle/>
          <a:p>
            <a:r>
              <a:rPr lang="en-US" dirty="0" smtClean="0"/>
              <a:t>Student Paychecks</a:t>
            </a:r>
            <a:endParaRPr lang="en-US" dirty="0"/>
          </a:p>
        </p:txBody>
      </p:sp>
      <p:sp>
        <p:nvSpPr>
          <p:cNvPr id="3" name="Content Placeholder 2"/>
          <p:cNvSpPr>
            <a:spLocks noGrp="1"/>
          </p:cNvSpPr>
          <p:nvPr>
            <p:ph idx="1"/>
            <p:custDataLst>
              <p:tags r:id="rId2"/>
            </p:custDataLst>
          </p:nvPr>
        </p:nvSpPr>
        <p:spPr>
          <a:xfrm>
            <a:off x="838200" y="1825625"/>
            <a:ext cx="10515600" cy="4351338"/>
          </a:xfrm>
        </p:spPr>
        <p:txBody>
          <a:bodyPr>
            <a:normAutofit fontScale="92500"/>
          </a:bodyPr>
          <a:lstStyle/>
          <a:p>
            <a:pPr marL="457200" lvl="0" indent="-317500">
              <a:spcBef>
                <a:spcPts val="440"/>
              </a:spcBef>
              <a:spcAft>
                <a:spcPts val="600"/>
              </a:spcAft>
              <a:buClr>
                <a:srgbClr val="7F7F7F"/>
              </a:buClr>
              <a:buSzPct val="106060"/>
              <a:buFont typeface="Arial"/>
              <a:buChar char="•"/>
            </a:pPr>
            <a:r>
              <a:rPr lang="en-US" b="0" i="0" u="none" strike="noStrike" cap="none" baseline="0" dirty="0" smtClean="0">
                <a:latin typeface="Arial"/>
                <a:ea typeface="Arial"/>
                <a:cs typeface="Arial"/>
                <a:sym typeface="Arial"/>
              </a:rPr>
              <a:t>Paychecks are picked up by an authorized signatory on payday</a:t>
            </a:r>
          </a:p>
          <a:p>
            <a:endParaRPr lang="en-US" sz="900" b="0" i="0" u="none" strike="noStrike" cap="none" baseline="0" dirty="0" smtClean="0">
              <a:latin typeface="Arial"/>
              <a:ea typeface="Arial"/>
              <a:cs typeface="Arial"/>
              <a:sym typeface="Arial"/>
            </a:endParaRPr>
          </a:p>
          <a:p>
            <a:pPr marL="457200" lvl="0" indent="-317500">
              <a:spcBef>
                <a:spcPts val="440"/>
              </a:spcBef>
              <a:spcAft>
                <a:spcPts val="600"/>
              </a:spcAft>
              <a:buClr>
                <a:srgbClr val="7F7F7F"/>
              </a:buClr>
              <a:buSzPct val="106060"/>
              <a:buFont typeface="Arial"/>
              <a:buChar char="•"/>
            </a:pPr>
            <a:r>
              <a:rPr lang="en-US" b="0" i="0" u="none" strike="noStrike" cap="none" baseline="0" dirty="0" smtClean="0">
                <a:latin typeface="Arial"/>
                <a:ea typeface="Arial"/>
                <a:cs typeface="Arial"/>
                <a:sym typeface="Arial"/>
              </a:rPr>
              <a:t>Make sure all student</a:t>
            </a:r>
            <a:r>
              <a:rPr lang="en-US" sz="3600" dirty="0" smtClean="0"/>
              <a:t>s</a:t>
            </a:r>
            <a:r>
              <a:rPr lang="en-US" b="0" i="0" u="none" strike="noStrike" cap="none" baseline="0" dirty="0" smtClean="0">
                <a:latin typeface="Arial"/>
                <a:ea typeface="Arial"/>
                <a:cs typeface="Arial"/>
                <a:sym typeface="Arial"/>
              </a:rPr>
              <a:t> know where to pick up paychecks in your department</a:t>
            </a:r>
          </a:p>
          <a:p>
            <a:endParaRPr lang="en-US" sz="900" b="0" i="0" u="none" strike="noStrike" cap="none" baseline="0" dirty="0" smtClean="0">
              <a:latin typeface="Arial"/>
              <a:ea typeface="Arial"/>
              <a:cs typeface="Arial"/>
              <a:sym typeface="Arial"/>
            </a:endParaRPr>
          </a:p>
          <a:p>
            <a:pPr marL="457200" lvl="0" indent="-317500">
              <a:spcBef>
                <a:spcPts val="440"/>
              </a:spcBef>
              <a:spcAft>
                <a:spcPts val="600"/>
              </a:spcAft>
              <a:buClr>
                <a:srgbClr val="7F7F7F"/>
              </a:buClr>
              <a:buSzPct val="106060"/>
              <a:buFont typeface="Arial"/>
              <a:buChar char="•"/>
            </a:pPr>
            <a:r>
              <a:rPr lang="en-US" b="0" i="0" u="none" strike="noStrike" cap="none" baseline="0" dirty="0" smtClean="0">
                <a:latin typeface="Arial"/>
                <a:ea typeface="Arial"/>
                <a:cs typeface="Arial"/>
                <a:sym typeface="Arial"/>
              </a:rPr>
              <a:t>Have students sign the check roster that is distributed with the paychecks, and keep for your records</a:t>
            </a:r>
          </a:p>
          <a:p>
            <a:endParaRPr lang="en-US" sz="900" b="0" i="0" u="none" strike="noStrike" cap="none" baseline="0" dirty="0" smtClean="0">
              <a:latin typeface="Arial"/>
              <a:ea typeface="Arial"/>
              <a:cs typeface="Arial"/>
              <a:sym typeface="Arial"/>
            </a:endParaRPr>
          </a:p>
          <a:p>
            <a:pPr marL="457200" lvl="0" indent="-317500">
              <a:spcBef>
                <a:spcPts val="440"/>
              </a:spcBef>
              <a:spcAft>
                <a:spcPts val="600"/>
              </a:spcAft>
              <a:buClr>
                <a:srgbClr val="7F7F7F"/>
              </a:buClr>
              <a:buSzPct val="106060"/>
              <a:buFont typeface="Arial"/>
              <a:buChar char="•"/>
            </a:pPr>
            <a:r>
              <a:rPr lang="en-US" b="0" i="0" u="none" strike="noStrike" cap="none" baseline="0" dirty="0" smtClean="0">
                <a:latin typeface="Arial"/>
                <a:ea typeface="Arial"/>
                <a:cs typeface="Arial"/>
                <a:sym typeface="Arial"/>
              </a:rPr>
              <a:t>You can mail</a:t>
            </a:r>
            <a:r>
              <a:rPr lang="en-US" b="0" i="0" u="none" strike="noStrike" cap="none" dirty="0" smtClean="0">
                <a:latin typeface="Arial"/>
                <a:ea typeface="Arial"/>
                <a:cs typeface="Arial"/>
                <a:sym typeface="Arial"/>
              </a:rPr>
              <a:t> FWS and SA paychecks if a student does not pick it up </a:t>
            </a:r>
          </a:p>
          <a:p>
            <a:pPr marL="457200" lvl="0" indent="-317500">
              <a:spcBef>
                <a:spcPts val="440"/>
              </a:spcBef>
              <a:spcAft>
                <a:spcPts val="600"/>
              </a:spcAft>
              <a:buClr>
                <a:srgbClr val="7F7F7F"/>
              </a:buClr>
              <a:buSzPct val="106060"/>
              <a:buFont typeface="Arial"/>
              <a:buChar char="•"/>
            </a:pPr>
            <a:r>
              <a:rPr lang="en-US" baseline="0" dirty="0" smtClean="0">
                <a:solidFill>
                  <a:srgbClr val="FF0000"/>
                </a:solidFill>
                <a:latin typeface="Arial"/>
                <a:ea typeface="Arial"/>
                <a:cs typeface="Arial"/>
                <a:sym typeface="Arial"/>
              </a:rPr>
              <a:t>You</a:t>
            </a:r>
            <a:r>
              <a:rPr lang="en-US" dirty="0" smtClean="0">
                <a:solidFill>
                  <a:srgbClr val="FF0000"/>
                </a:solidFill>
                <a:latin typeface="Arial"/>
                <a:ea typeface="Arial"/>
                <a:cs typeface="Arial"/>
                <a:sym typeface="Arial"/>
              </a:rPr>
              <a:t> may not mail TA or </a:t>
            </a:r>
            <a:r>
              <a:rPr lang="en-US" smtClean="0">
                <a:solidFill>
                  <a:srgbClr val="FF0000"/>
                </a:solidFill>
                <a:latin typeface="Arial"/>
                <a:ea typeface="Arial"/>
                <a:cs typeface="Arial"/>
                <a:sym typeface="Arial"/>
              </a:rPr>
              <a:t>GA paychecks</a:t>
            </a:r>
            <a:endParaRPr lang="en-US" b="0" i="1" u="none" strike="noStrike" cap="none" baseline="0" dirty="0" smtClean="0">
              <a:solidFill>
                <a:srgbClr val="FF0000"/>
              </a:solidFill>
              <a:latin typeface="Arial"/>
              <a:ea typeface="Arial"/>
              <a:cs typeface="Arial"/>
              <a:sym typeface="Arial"/>
            </a:endParaRPr>
          </a:p>
          <a:p>
            <a:endParaRPr lang="en-US" sz="900" b="0" i="0" u="none" strike="noStrike" cap="none" baseline="0" dirty="0" smtClean="0">
              <a:latin typeface="Arial"/>
              <a:ea typeface="Arial"/>
              <a:cs typeface="Arial"/>
              <a:sym typeface="Arial"/>
            </a:endParaRPr>
          </a:p>
          <a:p>
            <a:pPr marL="0" indent="0">
              <a:buNone/>
            </a:pP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4199" y="211739"/>
            <a:ext cx="1546418" cy="1546418"/>
          </a:xfrm>
          <a:prstGeom prst="rect">
            <a:avLst/>
          </a:prstGeom>
        </p:spPr>
      </p:pic>
    </p:spTree>
    <p:extLst>
      <p:ext uri="{BB962C8B-B14F-4D97-AF65-F5344CB8AC3E}">
        <p14:creationId xmlns:p14="http://schemas.microsoft.com/office/powerpoint/2010/main" val="21507931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365125"/>
            <a:ext cx="10515600" cy="1325563"/>
          </a:xfrm>
        </p:spPr>
        <p:txBody>
          <a:bodyPr/>
          <a:lstStyle/>
          <a:p>
            <a:r>
              <a:rPr lang="en-US" dirty="0" smtClean="0"/>
              <a:t>Why a Student did not Receive a Paycheck</a:t>
            </a:r>
            <a:endParaRPr lang="en-US" dirty="0"/>
          </a:p>
        </p:txBody>
      </p:sp>
      <p:sp>
        <p:nvSpPr>
          <p:cNvPr id="3" name="Content Placeholder 2"/>
          <p:cNvSpPr>
            <a:spLocks noGrp="1"/>
          </p:cNvSpPr>
          <p:nvPr>
            <p:ph idx="1"/>
            <p:custDataLst>
              <p:tags r:id="rId2"/>
            </p:custDataLst>
          </p:nvPr>
        </p:nvSpPr>
        <p:spPr>
          <a:xfrm>
            <a:off x="838200" y="1825625"/>
            <a:ext cx="10515600" cy="4351338"/>
          </a:xfrm>
        </p:spPr>
        <p:txBody>
          <a:bodyPr>
            <a:normAutofit/>
          </a:bodyPr>
          <a:lstStyle/>
          <a:p>
            <a:pPr marL="136525" lvl="0" indent="-9525">
              <a:spcBef>
                <a:spcPts val="440"/>
              </a:spcBef>
              <a:spcAft>
                <a:spcPts val="600"/>
              </a:spcAft>
              <a:buClr>
                <a:srgbClr val="BA7C3E"/>
              </a:buClr>
              <a:buSzPct val="25000"/>
              <a:buNone/>
            </a:pPr>
            <a:r>
              <a:rPr lang="en-US" dirty="0" smtClean="0"/>
              <a:t>Students will be paid on the following pay period if:</a:t>
            </a:r>
          </a:p>
          <a:p>
            <a:pPr marL="914400" lvl="1" indent="-381000">
              <a:spcBef>
                <a:spcPts val="440"/>
              </a:spcBef>
              <a:spcAft>
                <a:spcPts val="600"/>
              </a:spcAft>
              <a:buClr>
                <a:srgbClr val="7F7F7F"/>
              </a:buClr>
              <a:buSzPct val="100000"/>
              <a:buFont typeface="Courier New"/>
              <a:buChar char="o"/>
            </a:pPr>
            <a:r>
              <a:rPr lang="en-US" dirty="0">
                <a:latin typeface="Arial"/>
                <a:ea typeface="Arial"/>
                <a:cs typeface="Arial"/>
                <a:sym typeface="Arial"/>
              </a:rPr>
              <a:t>Student did not input their hours on time</a:t>
            </a:r>
          </a:p>
          <a:p>
            <a:endParaRPr lang="en-US" sz="2400" b="0" i="0" u="none" strike="noStrike" cap="none" baseline="0" dirty="0" smtClean="0">
              <a:latin typeface="Arial"/>
              <a:ea typeface="Arial"/>
              <a:cs typeface="Arial"/>
              <a:sym typeface="Arial"/>
            </a:endParaRPr>
          </a:p>
          <a:p>
            <a:pPr marL="914400" lvl="1" indent="-381000">
              <a:spcBef>
                <a:spcPts val="440"/>
              </a:spcBef>
              <a:spcAft>
                <a:spcPts val="600"/>
              </a:spcAft>
              <a:buClr>
                <a:srgbClr val="7F7F7F"/>
              </a:buClr>
              <a:buSzPct val="100000"/>
              <a:buFont typeface="Courier New"/>
              <a:buChar char="o"/>
            </a:pPr>
            <a:r>
              <a:rPr lang="en-US" dirty="0">
                <a:latin typeface="Arial"/>
                <a:ea typeface="Arial"/>
                <a:cs typeface="Arial"/>
                <a:sym typeface="Arial"/>
              </a:rPr>
              <a:t>Supervisor did not approve the timesheet before the deadline (Friday 5pm)</a:t>
            </a:r>
            <a:endParaRPr lang="en-US" b="0" i="0" u="none" strike="noStrike" cap="none" baseline="0" dirty="0" smtClean="0">
              <a:latin typeface="Arial"/>
              <a:ea typeface="Arial"/>
              <a:cs typeface="Arial"/>
              <a:sym typeface="Arial"/>
            </a:endParaRPr>
          </a:p>
          <a:p>
            <a:pPr marL="133350" indent="0">
              <a:spcBef>
                <a:spcPts val="440"/>
              </a:spcBef>
              <a:spcAft>
                <a:spcPts val="600"/>
              </a:spcAft>
              <a:buSzPct val="100000"/>
              <a:buNone/>
            </a:pPr>
            <a:r>
              <a:rPr lang="en-US" b="0" i="0" u="none" strike="noStrike" cap="none" baseline="0" dirty="0" smtClean="0">
                <a:latin typeface="Arial"/>
                <a:ea typeface="Arial"/>
                <a:cs typeface="Arial"/>
                <a:sym typeface="Arial"/>
              </a:rPr>
              <a:t>The student works in more than one department</a:t>
            </a:r>
          </a:p>
          <a:p>
            <a:pPr marL="971550" lvl="1" indent="-381000">
              <a:spcBef>
                <a:spcPts val="440"/>
              </a:spcBef>
              <a:spcAft>
                <a:spcPts val="600"/>
              </a:spcAft>
              <a:buSzPct val="100000"/>
              <a:buFont typeface="Wingdings"/>
              <a:buChar char="§"/>
            </a:pPr>
            <a:r>
              <a:rPr lang="en-US" dirty="0" smtClean="0"/>
              <a:t>The </a:t>
            </a:r>
            <a:r>
              <a:rPr lang="en-US" dirty="0">
                <a:latin typeface="Arial"/>
                <a:ea typeface="Arial"/>
                <a:cs typeface="Arial"/>
                <a:sym typeface="Arial"/>
              </a:rPr>
              <a:t>check is sent to the first department in which the student began working</a:t>
            </a:r>
          </a:p>
          <a:p>
            <a:endParaRPr lang="en-US" sz="2400" b="0" i="0" u="none" strike="noStrike" cap="none" baseline="0" dirty="0" smtClean="0">
              <a:latin typeface="Arial"/>
              <a:ea typeface="Arial"/>
              <a:cs typeface="Arial"/>
              <a:sym typeface="Arial"/>
            </a:endParaRPr>
          </a:p>
          <a:p>
            <a:endParaRPr lang="en-US" dirty="0"/>
          </a:p>
        </p:txBody>
      </p:sp>
    </p:spTree>
    <p:extLst>
      <p:ext uri="{BB962C8B-B14F-4D97-AF65-F5344CB8AC3E}">
        <p14:creationId xmlns:p14="http://schemas.microsoft.com/office/powerpoint/2010/main" val="17422312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365125"/>
            <a:ext cx="10515600" cy="1325563"/>
          </a:xfrm>
        </p:spPr>
        <p:txBody>
          <a:bodyPr/>
          <a:lstStyle/>
          <a:p>
            <a:r>
              <a:rPr lang="en-US" dirty="0" smtClean="0"/>
              <a:t>Lost Paychecks</a:t>
            </a:r>
            <a:endParaRPr lang="en-US" dirty="0"/>
          </a:p>
        </p:txBody>
      </p:sp>
      <p:sp>
        <p:nvSpPr>
          <p:cNvPr id="3" name="Content Placeholder 2"/>
          <p:cNvSpPr>
            <a:spLocks noGrp="1"/>
          </p:cNvSpPr>
          <p:nvPr>
            <p:ph idx="1"/>
            <p:custDataLst>
              <p:tags r:id="rId2"/>
            </p:custDataLst>
          </p:nvPr>
        </p:nvSpPr>
        <p:spPr>
          <a:xfrm>
            <a:off x="838200" y="1825625"/>
            <a:ext cx="10515600" cy="4351338"/>
          </a:xfrm>
        </p:spPr>
        <p:txBody>
          <a:bodyPr>
            <a:normAutofit fontScale="92500" lnSpcReduction="10000"/>
          </a:bodyPr>
          <a:lstStyle/>
          <a:p>
            <a:pPr marL="0" lvl="0" indent="0">
              <a:spcBef>
                <a:spcPts val="400"/>
              </a:spcBef>
              <a:spcAft>
                <a:spcPts val="600"/>
              </a:spcAft>
              <a:buNone/>
            </a:pPr>
            <a:r>
              <a:rPr lang="en-US" dirty="0" smtClean="0"/>
              <a:t>T</a:t>
            </a:r>
            <a:r>
              <a:rPr lang="en-US" b="0" i="0" u="none" strike="noStrike" cap="none" baseline="0" dirty="0" smtClean="0">
                <a:latin typeface="Arial"/>
                <a:ea typeface="Arial"/>
                <a:cs typeface="Arial"/>
                <a:sym typeface="Arial"/>
              </a:rPr>
              <a:t>he student will need to fill out a </a:t>
            </a:r>
            <a:r>
              <a:rPr lang="en-US" b="1" i="0" u="none" strike="noStrike" cap="none" baseline="0" dirty="0" smtClean="0">
                <a:latin typeface="Arial"/>
                <a:ea typeface="Arial"/>
                <a:cs typeface="Arial"/>
                <a:sym typeface="Arial"/>
              </a:rPr>
              <a:t>Lost Paycheck Form</a:t>
            </a:r>
          </a:p>
          <a:p>
            <a:endParaRPr lang="en-US" sz="800" b="1" i="0" u="none" strike="noStrike" cap="none" baseline="0" dirty="0" smtClean="0">
              <a:latin typeface="Arial"/>
              <a:ea typeface="Arial"/>
              <a:cs typeface="Arial"/>
              <a:sym typeface="Arial"/>
            </a:endParaRPr>
          </a:p>
          <a:p>
            <a:pPr marL="914400" lvl="1" indent="-381000">
              <a:spcBef>
                <a:spcPts val="400"/>
              </a:spcBef>
              <a:spcAft>
                <a:spcPts val="600"/>
              </a:spcAft>
              <a:buClr>
                <a:srgbClr val="7F7F7F"/>
              </a:buClr>
              <a:buSzPct val="100000"/>
              <a:buFont typeface="Courier New"/>
              <a:buChar char="o"/>
            </a:pPr>
            <a:r>
              <a:rPr lang="en-US" b="1" u="sng" dirty="0" smtClean="0">
                <a:latin typeface="Arial"/>
                <a:ea typeface="Arial"/>
                <a:cs typeface="Arial"/>
                <a:sym typeface="Arial"/>
                <a:hlinkClick r:id="rId4"/>
              </a:rPr>
              <a:t>www.stonybrook.edu/hr</a:t>
            </a:r>
            <a:r>
              <a:rPr lang="en-US" b="1" u="sng" dirty="0" smtClean="0">
                <a:latin typeface="Arial"/>
                <a:ea typeface="Arial"/>
                <a:cs typeface="Arial"/>
                <a:sym typeface="Arial"/>
              </a:rPr>
              <a:t> </a:t>
            </a:r>
            <a:r>
              <a:rPr lang="en-US" dirty="0" smtClean="0"/>
              <a:t>&gt;</a:t>
            </a:r>
            <a:r>
              <a:rPr lang="en-US" dirty="0" smtClean="0">
                <a:latin typeface="Arial"/>
                <a:ea typeface="Arial"/>
                <a:cs typeface="Arial"/>
                <a:sym typeface="Arial"/>
              </a:rPr>
              <a:t> </a:t>
            </a:r>
            <a:r>
              <a:rPr lang="en-US" b="1" dirty="0">
                <a:latin typeface="Arial"/>
                <a:ea typeface="Arial"/>
                <a:cs typeface="Arial"/>
                <a:sym typeface="Arial"/>
              </a:rPr>
              <a:t>Forms</a:t>
            </a:r>
            <a:r>
              <a:rPr lang="en-US" dirty="0">
                <a:latin typeface="Arial"/>
                <a:ea typeface="Arial"/>
                <a:cs typeface="Arial"/>
                <a:sym typeface="Arial"/>
              </a:rPr>
              <a:t> </a:t>
            </a:r>
            <a:r>
              <a:rPr lang="en-US" b="1" dirty="0">
                <a:latin typeface="Arial"/>
                <a:ea typeface="Arial"/>
                <a:cs typeface="Arial"/>
                <a:sym typeface="Arial"/>
              </a:rPr>
              <a:t>and Publications</a:t>
            </a:r>
            <a:r>
              <a:rPr lang="en-US" dirty="0"/>
              <a:t> &gt; </a:t>
            </a:r>
            <a:r>
              <a:rPr lang="en-US" b="1" dirty="0"/>
              <a:t>More </a:t>
            </a:r>
            <a:r>
              <a:rPr lang="en-US" dirty="0"/>
              <a:t>&gt; </a:t>
            </a:r>
            <a:r>
              <a:rPr lang="en-US" b="1" dirty="0">
                <a:latin typeface="Arial"/>
                <a:ea typeface="Arial"/>
                <a:cs typeface="Arial"/>
                <a:sym typeface="Arial"/>
              </a:rPr>
              <a:t>Payroll</a:t>
            </a:r>
          </a:p>
          <a:p>
            <a:pPr marL="914400" lvl="1" indent="-381000">
              <a:spcBef>
                <a:spcPts val="400"/>
              </a:spcBef>
              <a:spcAft>
                <a:spcPts val="600"/>
              </a:spcAft>
              <a:buClr>
                <a:srgbClr val="7F7F7F"/>
              </a:buClr>
              <a:buSzPct val="100000"/>
              <a:buFont typeface="Courier New"/>
              <a:buChar char="o"/>
            </a:pPr>
            <a:r>
              <a:rPr lang="en-US" dirty="0">
                <a:latin typeface="Arial"/>
                <a:ea typeface="Arial"/>
                <a:cs typeface="Arial"/>
                <a:sym typeface="Arial"/>
              </a:rPr>
              <a:t>Or </a:t>
            </a:r>
            <a:r>
              <a:rPr lang="en-US" dirty="0"/>
              <a:t>go</a:t>
            </a:r>
            <a:r>
              <a:rPr lang="en-US" dirty="0">
                <a:latin typeface="Arial"/>
                <a:ea typeface="Arial"/>
                <a:cs typeface="Arial"/>
                <a:sym typeface="Arial"/>
              </a:rPr>
              <a:t> to </a:t>
            </a:r>
            <a:r>
              <a:rPr lang="en-US" dirty="0"/>
              <a:t>HRS </a:t>
            </a:r>
            <a:r>
              <a:rPr lang="en-US" dirty="0">
                <a:latin typeface="Arial"/>
                <a:ea typeface="Arial"/>
                <a:cs typeface="Arial"/>
                <a:sym typeface="Arial"/>
              </a:rPr>
              <a:t>Room 390 Administration Building</a:t>
            </a:r>
          </a:p>
          <a:p>
            <a:endParaRPr lang="en-US" sz="800" b="0" i="0" u="none" strike="noStrike" cap="none" baseline="0" dirty="0" smtClean="0">
              <a:latin typeface="Arial"/>
              <a:ea typeface="Arial"/>
              <a:cs typeface="Arial"/>
              <a:sym typeface="Arial"/>
            </a:endParaRPr>
          </a:p>
          <a:p>
            <a:pPr marL="457200" lvl="0" indent="-381000">
              <a:spcBef>
                <a:spcPts val="400"/>
              </a:spcBef>
              <a:spcAft>
                <a:spcPts val="600"/>
              </a:spcAft>
              <a:buClr>
                <a:srgbClr val="7F7F7F"/>
              </a:buClr>
              <a:buSzPct val="166666"/>
              <a:buFont typeface="Arial"/>
              <a:buChar char="•"/>
            </a:pPr>
            <a:r>
              <a:rPr lang="en-US" dirty="0" smtClean="0"/>
              <a:t>Replacement t</a:t>
            </a:r>
            <a:r>
              <a:rPr lang="en-US" b="0" i="0" u="none" strike="noStrike" cap="none" baseline="0" dirty="0" smtClean="0">
                <a:latin typeface="Arial"/>
                <a:ea typeface="Arial"/>
                <a:cs typeface="Arial"/>
                <a:sym typeface="Arial"/>
              </a:rPr>
              <a:t>akes </a:t>
            </a:r>
            <a:r>
              <a:rPr lang="en-US" b="1" i="0" u="none" strike="noStrike" cap="none" baseline="0" dirty="0" smtClean="0">
                <a:latin typeface="Arial"/>
                <a:ea typeface="Arial"/>
                <a:cs typeface="Arial"/>
                <a:sym typeface="Arial"/>
              </a:rPr>
              <a:t>4 to 6 weeks</a:t>
            </a:r>
            <a:endParaRPr lang="en-US" b="0" i="0" u="none" strike="noStrike" cap="none" baseline="0" dirty="0" smtClean="0">
              <a:latin typeface="Arial"/>
              <a:ea typeface="Arial"/>
              <a:cs typeface="Arial"/>
              <a:sym typeface="Arial"/>
            </a:endParaRPr>
          </a:p>
          <a:p>
            <a:endParaRPr lang="en-US" sz="800" b="0" i="0" u="none" strike="noStrike" cap="none" baseline="0" dirty="0" smtClean="0">
              <a:latin typeface="Arial"/>
              <a:ea typeface="Arial"/>
              <a:cs typeface="Arial"/>
              <a:sym typeface="Arial"/>
            </a:endParaRPr>
          </a:p>
          <a:p>
            <a:pPr marL="457200" lvl="0" indent="-381000">
              <a:spcBef>
                <a:spcPts val="400"/>
              </a:spcBef>
              <a:spcAft>
                <a:spcPts val="600"/>
              </a:spcAft>
              <a:buClr>
                <a:srgbClr val="7F7F7F"/>
              </a:buClr>
              <a:buSzPct val="166666"/>
              <a:buFont typeface="Arial"/>
              <a:buChar char="•"/>
            </a:pPr>
            <a:r>
              <a:rPr lang="en-US" b="0" i="0" u="none" strike="noStrike" cap="none" baseline="0" dirty="0" smtClean="0">
                <a:latin typeface="Arial"/>
                <a:ea typeface="Arial"/>
                <a:cs typeface="Arial"/>
                <a:sym typeface="Arial"/>
              </a:rPr>
              <a:t>The student will be contacted when the replacement check is available to be picked up</a:t>
            </a:r>
          </a:p>
          <a:p>
            <a:pPr marL="914400" lvl="1" indent="-381000">
              <a:spcBef>
                <a:spcPts val="400"/>
              </a:spcBef>
              <a:spcAft>
                <a:spcPts val="600"/>
              </a:spcAft>
              <a:buClr>
                <a:srgbClr val="7F7F7F"/>
              </a:buClr>
              <a:buSzPct val="100000"/>
              <a:buFont typeface="Courier New"/>
              <a:buChar char="o"/>
            </a:pPr>
            <a:r>
              <a:rPr lang="en-US" dirty="0">
                <a:latin typeface="Arial"/>
                <a:ea typeface="Arial"/>
                <a:cs typeface="Arial"/>
                <a:sym typeface="Arial"/>
              </a:rPr>
              <a:t>Student must bring photo ID</a:t>
            </a:r>
          </a:p>
          <a:p>
            <a:endParaRPr lang="en-US" sz="800" b="0" i="0" u="none" strike="noStrike" cap="none" baseline="0" dirty="0" smtClean="0">
              <a:latin typeface="Arial"/>
              <a:ea typeface="Arial"/>
              <a:cs typeface="Arial"/>
              <a:sym typeface="Arial"/>
            </a:endParaRPr>
          </a:p>
          <a:p>
            <a:pPr marL="457200" lvl="0" indent="-381000">
              <a:spcBef>
                <a:spcPts val="400"/>
              </a:spcBef>
              <a:spcAft>
                <a:spcPts val="600"/>
              </a:spcAft>
              <a:buClr>
                <a:srgbClr val="7F7F7F"/>
              </a:buClr>
              <a:buSzPct val="166666"/>
              <a:buFont typeface="Arial"/>
              <a:buChar char="•"/>
            </a:pPr>
            <a:r>
              <a:rPr lang="en-US" b="0" i="0" u="none" strike="noStrike" cap="none" baseline="0" dirty="0" smtClean="0">
                <a:latin typeface="Arial"/>
                <a:ea typeface="Arial"/>
                <a:cs typeface="Arial"/>
                <a:sym typeface="Arial"/>
              </a:rPr>
              <a:t>Why risk it? Sign up for </a:t>
            </a:r>
            <a:r>
              <a:rPr lang="en-US" b="1" i="0" u="none" strike="noStrike" cap="none" baseline="0" dirty="0" smtClean="0">
                <a:latin typeface="Arial"/>
                <a:ea typeface="Arial"/>
                <a:cs typeface="Arial"/>
                <a:sym typeface="Arial"/>
              </a:rPr>
              <a:t>Direct Deposit</a:t>
            </a:r>
            <a:r>
              <a:rPr lang="en-US" b="0" i="0" u="none" strike="noStrike" cap="none" baseline="0" dirty="0" smtClean="0">
                <a:latin typeface="Arial"/>
                <a:ea typeface="Arial"/>
                <a:cs typeface="Arial"/>
                <a:sym typeface="Arial"/>
              </a:rPr>
              <a:t>!</a:t>
            </a:r>
          </a:p>
          <a:p>
            <a:endParaRPr lang="en-US"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8657" y="4687329"/>
            <a:ext cx="1278251" cy="1940011"/>
          </a:xfrm>
          <a:prstGeom prst="rect">
            <a:avLst/>
          </a:prstGeom>
        </p:spPr>
      </p:pic>
    </p:spTree>
    <p:extLst>
      <p:ext uri="{BB962C8B-B14F-4D97-AF65-F5344CB8AC3E}">
        <p14:creationId xmlns:p14="http://schemas.microsoft.com/office/powerpoint/2010/main" val="39840589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365125"/>
            <a:ext cx="10515600" cy="1325563"/>
          </a:xfrm>
        </p:spPr>
        <p:txBody>
          <a:bodyPr/>
          <a:lstStyle/>
          <a:p>
            <a:r>
              <a:rPr lang="en-US" dirty="0" smtClean="0"/>
              <a:t>Help &amp; Questions</a:t>
            </a:r>
            <a:endParaRPr lang="en-US" dirty="0"/>
          </a:p>
        </p:txBody>
      </p:sp>
      <p:sp>
        <p:nvSpPr>
          <p:cNvPr id="3" name="Content Placeholder 2"/>
          <p:cNvSpPr>
            <a:spLocks noGrp="1"/>
          </p:cNvSpPr>
          <p:nvPr>
            <p:ph idx="1"/>
            <p:custDataLst>
              <p:tags r:id="rId2"/>
            </p:custDataLst>
          </p:nvPr>
        </p:nvSpPr>
        <p:spPr>
          <a:xfrm>
            <a:off x="838200" y="1825625"/>
            <a:ext cx="10515600" cy="4351338"/>
          </a:xfrm>
        </p:spPr>
        <p:txBody>
          <a:bodyPr>
            <a:normAutofit lnSpcReduction="10000"/>
          </a:bodyPr>
          <a:lstStyle/>
          <a:p>
            <a:pPr marL="342900" lvl="0" indent="-342900">
              <a:spcBef>
                <a:spcPts val="440"/>
              </a:spcBef>
              <a:buClr>
                <a:srgbClr val="7F7F7F"/>
              </a:buClr>
              <a:buSzPct val="90277"/>
              <a:buFont typeface="Arial"/>
              <a:buChar char="•"/>
            </a:pPr>
            <a:r>
              <a:rPr lang="en-US" b="1" i="0" u="none" strike="noStrike" cap="none" baseline="0" dirty="0" smtClean="0">
                <a:latin typeface="Arial"/>
                <a:ea typeface="Arial"/>
                <a:cs typeface="Arial"/>
                <a:sym typeface="Arial"/>
              </a:rPr>
              <a:t>Human Resource Services Student Payroll:  2-6094</a:t>
            </a:r>
          </a:p>
          <a:p>
            <a:pPr marL="933450" lvl="1" indent="-457200">
              <a:spcBef>
                <a:spcPts val="0"/>
              </a:spcBef>
              <a:buClr>
                <a:srgbClr val="7F7F7F"/>
              </a:buClr>
              <a:buSzPct val="54166"/>
              <a:buFont typeface="Wingdings" panose="05000000000000000000" pitchFamily="2" charset="2"/>
              <a:buChar char="§"/>
            </a:pPr>
            <a:r>
              <a:rPr lang="en-US" sz="2800" i="1" dirty="0"/>
              <a:t>Can't create assignments </a:t>
            </a:r>
          </a:p>
          <a:p>
            <a:pPr marL="933450" lvl="1" indent="-457200">
              <a:spcBef>
                <a:spcPts val="0"/>
              </a:spcBef>
              <a:buClr>
                <a:srgbClr val="7F7F7F"/>
              </a:buClr>
              <a:buSzPct val="54166"/>
              <a:buFont typeface="Wingdings" panose="05000000000000000000" pitchFamily="2" charset="2"/>
              <a:buChar char="§"/>
            </a:pPr>
            <a:r>
              <a:rPr lang="en-US" sz="2800" i="1" dirty="0"/>
              <a:t>Payroll </a:t>
            </a:r>
            <a:r>
              <a:rPr lang="en-US" sz="2800" i="1" dirty="0" smtClean="0"/>
              <a:t>problems</a:t>
            </a:r>
          </a:p>
          <a:p>
            <a:pPr marL="742950" lvl="1" indent="-266700">
              <a:spcBef>
                <a:spcPts val="0"/>
              </a:spcBef>
              <a:buClr>
                <a:srgbClr val="7F7F7F"/>
              </a:buClr>
              <a:buSzPct val="54166"/>
              <a:buFont typeface="Courier New"/>
              <a:buChar char="o"/>
            </a:pPr>
            <a:endParaRPr lang="en-US" b="1" i="0" u="none" strike="noStrike" cap="none" baseline="0" dirty="0" smtClean="0">
              <a:latin typeface="Arial"/>
              <a:ea typeface="Arial"/>
              <a:cs typeface="Arial"/>
              <a:sym typeface="Arial"/>
            </a:endParaRPr>
          </a:p>
          <a:p>
            <a:pPr marL="342900" indent="-342900">
              <a:spcBef>
                <a:spcPts val="440"/>
              </a:spcBef>
              <a:buClr>
                <a:srgbClr val="7F7F7F"/>
              </a:buClr>
              <a:buSzPct val="90277"/>
              <a:buFont typeface="Arial"/>
              <a:buChar char="•"/>
            </a:pPr>
            <a:r>
              <a:rPr lang="en-US" b="1" dirty="0">
                <a:latin typeface="Arial" panose="020B0604020202020204" pitchFamily="34" charset="0"/>
                <a:cs typeface="Arial" panose="020B0604020202020204" pitchFamily="34" charset="0"/>
              </a:rPr>
              <a:t>Contact:  State Appointments:  2-6195</a:t>
            </a:r>
          </a:p>
          <a:p>
            <a:pPr marL="892175" lvl="1" indent="-457200">
              <a:spcBef>
                <a:spcPts val="0"/>
              </a:spcBef>
              <a:buClr>
                <a:srgbClr val="7F7F7F"/>
              </a:buClr>
              <a:buSzPct val="90277"/>
              <a:buFont typeface="Wingdings" panose="05000000000000000000" pitchFamily="2" charset="2"/>
              <a:buChar char="§"/>
            </a:pPr>
            <a:r>
              <a:rPr lang="en-US" sz="2800" i="1" dirty="0"/>
              <a:t>I - 9 </a:t>
            </a:r>
            <a:r>
              <a:rPr lang="en-US" sz="2800" i="1" dirty="0" smtClean="0"/>
              <a:t>issues</a:t>
            </a:r>
            <a:endParaRPr lang="en-US" sz="2800" b="1" i="0" u="none" strike="noStrike" cap="none" baseline="0" dirty="0" smtClean="0">
              <a:ea typeface="Arial"/>
              <a:cs typeface="Arial"/>
              <a:sym typeface="Arial"/>
            </a:endParaRPr>
          </a:p>
          <a:p>
            <a:endParaRPr lang="en-US" sz="800" i="1" dirty="0" smtClean="0"/>
          </a:p>
          <a:p>
            <a:endParaRPr lang="en-US" sz="800" i="1" dirty="0" smtClean="0"/>
          </a:p>
          <a:p>
            <a:pPr marL="342900" lvl="0" indent="-342900">
              <a:spcBef>
                <a:spcPts val="440"/>
              </a:spcBef>
              <a:spcAft>
                <a:spcPts val="1200"/>
              </a:spcAft>
              <a:buClr>
                <a:srgbClr val="7F7F7F"/>
              </a:buClr>
              <a:buSzPct val="90277"/>
              <a:buFont typeface="Arial"/>
              <a:buChar char="•"/>
            </a:pPr>
            <a:r>
              <a:rPr lang="en-US" b="1" i="0" u="sng" strike="noStrike" cap="none" baseline="0" dirty="0" smtClean="0">
                <a:solidFill>
                  <a:schemeClr val="hlink"/>
                </a:solidFill>
                <a:latin typeface="Arial"/>
                <a:ea typeface="Arial"/>
                <a:cs typeface="Arial"/>
                <a:sym typeface="Arial"/>
                <a:hlinkClick r:id="rId4"/>
              </a:rPr>
              <a:t>www.stonybrook.edu/hr/resources/student_employee</a:t>
            </a:r>
          </a:p>
          <a:p>
            <a:pPr marL="933450" lvl="1" indent="-457200">
              <a:spcBef>
                <a:spcPts val="440"/>
              </a:spcBef>
              <a:spcAft>
                <a:spcPts val="1200"/>
              </a:spcAft>
              <a:buClr>
                <a:srgbClr val="7F7F7F"/>
              </a:buClr>
              <a:buSzPct val="54166"/>
              <a:buFont typeface="Wingdings" panose="05000000000000000000" pitchFamily="2" charset="2"/>
              <a:buChar char="§"/>
            </a:pPr>
            <a:r>
              <a:rPr lang="en-US" sz="2800" dirty="0" smtClean="0"/>
              <a:t>Information </a:t>
            </a:r>
            <a:r>
              <a:rPr lang="en-US" sz="2800" dirty="0"/>
              <a:t>on Benefits, Direct Deposit, request access to be a Student Employment </a:t>
            </a:r>
            <a:r>
              <a:rPr lang="en-US" sz="2800" dirty="0" smtClean="0"/>
              <a:t>Coordinator</a:t>
            </a:r>
          </a:p>
          <a:p>
            <a:pPr marL="285750" indent="-266700">
              <a:spcBef>
                <a:spcPts val="440"/>
              </a:spcBef>
              <a:spcAft>
                <a:spcPts val="1200"/>
              </a:spcAft>
              <a:buClr>
                <a:srgbClr val="7F7F7F"/>
              </a:buClr>
              <a:buSzPct val="54166"/>
              <a:buFont typeface="Courier New"/>
              <a:buChar char="o"/>
            </a:pPr>
            <a:endParaRPr lang="en-US" dirty="0" smtClean="0"/>
          </a:p>
          <a:p>
            <a:pPr marL="19050" indent="0">
              <a:spcBef>
                <a:spcPts val="440"/>
              </a:spcBef>
              <a:spcAft>
                <a:spcPts val="1200"/>
              </a:spcAft>
              <a:buClr>
                <a:srgbClr val="7F7F7F"/>
              </a:buClr>
              <a:buSzPct val="54166"/>
              <a:buNone/>
            </a:pPr>
            <a:endParaRPr lang="en-US" dirty="0"/>
          </a:p>
          <a:p>
            <a:endParaRPr lang="en-US" dirty="0"/>
          </a:p>
        </p:txBody>
      </p:sp>
    </p:spTree>
    <p:extLst>
      <p:ext uri="{BB962C8B-B14F-4D97-AF65-F5344CB8AC3E}">
        <p14:creationId xmlns:p14="http://schemas.microsoft.com/office/powerpoint/2010/main" val="21371132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13039" y="365125"/>
            <a:ext cx="11343502" cy="1325563"/>
          </a:xfrm>
        </p:spPr>
        <p:txBody>
          <a:bodyPr/>
          <a:lstStyle/>
          <a:p>
            <a:r>
              <a:rPr lang="en-US" b="1" dirty="0" smtClean="0"/>
              <a:t>Thank you for participating in this training module</a:t>
            </a:r>
            <a:endParaRPr lang="en-US" dirty="0"/>
          </a:p>
        </p:txBody>
      </p:sp>
      <p:sp>
        <p:nvSpPr>
          <p:cNvPr id="3" name="Content Placeholder 2"/>
          <p:cNvSpPr>
            <a:spLocks noGrp="1"/>
          </p:cNvSpPr>
          <p:nvPr>
            <p:ph idx="1"/>
            <p:custDataLst>
              <p:tags r:id="rId2"/>
            </p:custDataLst>
          </p:nvPr>
        </p:nvSpPr>
        <p:spPr>
          <a:xfrm>
            <a:off x="726990" y="1487874"/>
            <a:ext cx="10515600" cy="2162042"/>
          </a:xfrm>
        </p:spPr>
        <p:txBody>
          <a:bodyPr>
            <a:normAutofit fontScale="92500" lnSpcReduction="20000"/>
          </a:bodyPr>
          <a:lstStyle/>
          <a:p>
            <a:pPr marL="0" indent="0">
              <a:buNone/>
            </a:pPr>
            <a:r>
              <a:rPr lang="en-US" b="1" dirty="0" smtClean="0"/>
              <a:t/>
            </a:r>
            <a:br>
              <a:rPr lang="en-US" b="1" dirty="0" smtClean="0"/>
            </a:br>
            <a:r>
              <a:rPr lang="en-US" b="1" dirty="0" smtClean="0"/>
              <a:t>Next steps:  </a:t>
            </a:r>
          </a:p>
          <a:p>
            <a:pPr marL="514350" indent="-514350">
              <a:buFont typeface="+mj-lt"/>
              <a:buAutoNum type="arabicPeriod"/>
            </a:pPr>
            <a:r>
              <a:rPr lang="en-US" b="1" dirty="0" smtClean="0">
                <a:hlinkClick r:id="rId4"/>
              </a:rPr>
              <a:t>Click here to provide us feedback!</a:t>
            </a:r>
            <a:endParaRPr lang="en-US" b="1" dirty="0" smtClean="0"/>
          </a:p>
          <a:p>
            <a:pPr marL="514350" indent="-514350">
              <a:buFont typeface="+mj-lt"/>
              <a:buAutoNum type="arabicPeriod"/>
            </a:pPr>
            <a:r>
              <a:rPr lang="en-US" b="1" dirty="0" smtClean="0"/>
              <a:t>Email </a:t>
            </a:r>
            <a:r>
              <a:rPr lang="en-US" b="1" u="sng" dirty="0" smtClean="0"/>
              <a:t>DoIT_Training@stonybrook.edu</a:t>
            </a:r>
            <a:r>
              <a:rPr lang="en-US" b="1" dirty="0" smtClean="0"/>
              <a:t> to confirm that you have finished training.</a:t>
            </a:r>
          </a:p>
          <a:p>
            <a:pPr marL="514350" indent="-514350">
              <a:buFont typeface="+mj-lt"/>
              <a:buAutoNum type="arabicPeriod"/>
            </a:pPr>
            <a:r>
              <a:rPr lang="en-US" b="1" dirty="0" smtClean="0"/>
              <a:t>Close your browser</a:t>
            </a:r>
          </a:p>
          <a:p>
            <a:pPr marL="514350" indent="-514350" algn="ctr">
              <a:buFont typeface="+mj-lt"/>
              <a:buAutoNum type="arabicPeriod"/>
            </a:pPr>
            <a:endParaRPr lang="en-US" dirty="0"/>
          </a:p>
        </p:txBody>
      </p:sp>
    </p:spTree>
    <p:extLst>
      <p:ext uri="{BB962C8B-B14F-4D97-AF65-F5344CB8AC3E}">
        <p14:creationId xmlns:p14="http://schemas.microsoft.com/office/powerpoint/2010/main" val="2769804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365125"/>
            <a:ext cx="10515600" cy="1325563"/>
          </a:xfrm>
        </p:spPr>
        <p:txBody>
          <a:bodyPr/>
          <a:lstStyle/>
          <a:p>
            <a:r>
              <a:rPr lang="en-US" dirty="0" smtClean="0"/>
              <a:t>SEC’s Responsibilities</a:t>
            </a:r>
            <a:endParaRPr lang="en-US" dirty="0"/>
          </a:p>
        </p:txBody>
      </p:sp>
      <p:sp>
        <p:nvSpPr>
          <p:cNvPr id="3" name="Content Placeholder 2"/>
          <p:cNvSpPr>
            <a:spLocks noGrp="1"/>
          </p:cNvSpPr>
          <p:nvPr>
            <p:ph idx="1"/>
            <p:custDataLst>
              <p:tags r:id="rId2"/>
            </p:custDataLst>
          </p:nvPr>
        </p:nvSpPr>
        <p:spPr>
          <a:xfrm>
            <a:off x="514518" y="1825625"/>
            <a:ext cx="5530232" cy="4351338"/>
          </a:xfrm>
        </p:spPr>
        <p:txBody>
          <a:bodyPr>
            <a:normAutofit/>
          </a:bodyPr>
          <a:lstStyle/>
          <a:p>
            <a:pPr lvl="0"/>
            <a:r>
              <a:rPr lang="en-US" dirty="0" smtClean="0">
                <a:hlinkClick r:id="rId5"/>
              </a:rPr>
              <a:t>Create  </a:t>
            </a:r>
            <a:r>
              <a:rPr lang="en-US" smtClean="0">
                <a:hlinkClick r:id="rId5"/>
              </a:rPr>
              <a:t>and Update Job </a:t>
            </a:r>
            <a:r>
              <a:rPr lang="en-US" dirty="0" smtClean="0">
                <a:hlinkClick r:id="rId5"/>
              </a:rPr>
              <a:t>Assignments</a:t>
            </a:r>
            <a:endParaRPr lang="en-US" dirty="0"/>
          </a:p>
          <a:p>
            <a:pPr lvl="0"/>
            <a:r>
              <a:rPr lang="en-US" dirty="0" smtClean="0">
                <a:hlinkClick r:id="rId6"/>
              </a:rPr>
              <a:t>Appoint Students into </a:t>
            </a:r>
            <a:br>
              <a:rPr lang="en-US" dirty="0" smtClean="0">
                <a:hlinkClick r:id="rId6"/>
              </a:rPr>
            </a:br>
            <a:r>
              <a:rPr lang="en-US" dirty="0" smtClean="0">
                <a:hlinkClick r:id="rId6"/>
              </a:rPr>
              <a:t>Assignments</a:t>
            </a:r>
            <a:endParaRPr lang="en-US" dirty="0"/>
          </a:p>
          <a:p>
            <a:pPr lvl="0"/>
            <a:r>
              <a:rPr lang="en-US" dirty="0" smtClean="0">
                <a:hlinkClick r:id="rId7"/>
              </a:rPr>
              <a:t>Approve Timesheets</a:t>
            </a:r>
            <a:endParaRPr lang="en-US" dirty="0" smtClean="0"/>
          </a:p>
          <a:p>
            <a:pPr lvl="0"/>
            <a:r>
              <a:rPr lang="en-US" dirty="0" smtClean="0"/>
              <a:t>Print </a:t>
            </a:r>
            <a:r>
              <a:rPr lang="en-US" dirty="0" smtClean="0">
                <a:hlinkClick r:id="rId8"/>
              </a:rPr>
              <a:t>Rosters</a:t>
            </a:r>
            <a:r>
              <a:rPr lang="en-US" dirty="0" smtClean="0"/>
              <a:t> and </a:t>
            </a:r>
            <a:r>
              <a:rPr lang="en-US" dirty="0" smtClean="0">
                <a:hlinkClick r:id="rId9"/>
              </a:rPr>
              <a:t>Reports</a:t>
            </a:r>
            <a:endParaRPr lang="en-US" dirty="0" smtClean="0"/>
          </a:p>
          <a:p>
            <a:pPr lvl="0"/>
            <a:r>
              <a:rPr lang="en-US" dirty="0" smtClean="0">
                <a:hlinkClick r:id="rId10"/>
              </a:rPr>
              <a:t>Extend Assignments </a:t>
            </a:r>
            <a:endParaRPr lang="en-US" dirty="0" smtClean="0"/>
          </a:p>
          <a:p>
            <a:pPr lvl="0"/>
            <a:r>
              <a:rPr lang="en-US" dirty="0" smtClean="0">
                <a:hlinkClick r:id="rId11"/>
              </a:rPr>
              <a:t>Terminate Appointments</a:t>
            </a:r>
            <a:endParaRPr lang="en-US" dirty="0" smtClean="0"/>
          </a:p>
        </p:txBody>
      </p:sp>
    </p:spTree>
    <p:extLst>
      <p:ext uri="{BB962C8B-B14F-4D97-AF65-F5344CB8AC3E}">
        <p14:creationId xmlns:p14="http://schemas.microsoft.com/office/powerpoint/2010/main" val="25055562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365125"/>
            <a:ext cx="10515600" cy="1325563"/>
          </a:xfrm>
        </p:spPr>
        <p:txBody>
          <a:bodyPr/>
          <a:lstStyle/>
          <a:p>
            <a:r>
              <a:rPr lang="en-US" dirty="0" smtClean="0"/>
              <a:t>Student Employment is Accessed in SOLAR</a:t>
            </a:r>
            <a:endParaRPr lang="en-US" dirty="0"/>
          </a:p>
        </p:txBody>
      </p:sp>
      <p:sp>
        <p:nvSpPr>
          <p:cNvPr id="3" name="Content Placeholder 2"/>
          <p:cNvSpPr>
            <a:spLocks noGrp="1"/>
          </p:cNvSpPr>
          <p:nvPr>
            <p:ph idx="1"/>
            <p:custDataLst>
              <p:tags r:id="rId2"/>
            </p:custDataLst>
          </p:nvPr>
        </p:nvSpPr>
        <p:spPr>
          <a:xfrm>
            <a:off x="728312" y="1578869"/>
            <a:ext cx="5532445" cy="4351338"/>
          </a:xfrm>
        </p:spPr>
        <p:txBody>
          <a:bodyPr/>
          <a:lstStyle/>
          <a:p>
            <a:r>
              <a:rPr lang="en-US" u="sng" dirty="0">
                <a:hlinkClick r:id="rId5"/>
              </a:rPr>
              <a:t>www.stonybrook.edu/solarsystem</a:t>
            </a:r>
            <a:endParaRPr lang="en-US" u="sng" dirty="0"/>
          </a:p>
          <a:p>
            <a:r>
              <a:rPr lang="en-US" dirty="0"/>
              <a:t>Log in using: </a:t>
            </a:r>
          </a:p>
          <a:p>
            <a:pPr lvl="1"/>
            <a:r>
              <a:rPr lang="en-US" dirty="0"/>
              <a:t>Stony Brook ID </a:t>
            </a:r>
          </a:p>
          <a:p>
            <a:pPr lvl="1"/>
            <a:r>
              <a:rPr lang="en-US" dirty="0"/>
              <a:t>SOLAR password</a:t>
            </a:r>
          </a:p>
          <a:p>
            <a:r>
              <a:rPr lang="en-US" dirty="0"/>
              <a:t>If you cannot log in click: </a:t>
            </a:r>
            <a:br>
              <a:rPr lang="en-US" dirty="0"/>
            </a:br>
            <a:r>
              <a:rPr lang="en-US" b="1" u="sng" dirty="0"/>
              <a:t>To Report Problems</a:t>
            </a:r>
          </a:p>
          <a:p>
            <a:pPr lvl="1"/>
            <a:endParaRPr lang="en-US" dirty="0"/>
          </a:p>
        </p:txBody>
      </p:sp>
      <p:pic>
        <p:nvPicPr>
          <p:cNvPr id="1026" name="Picture 2" descr="https://lh4.googleusercontent.com/UB40LLl3Boo6bXCD_Z7bdyZtVcvetLg7Cb3IBlPiLdL35nPqmGtCHn-4tIGBgj5mPocM7zy3jB1I0faUcNtiPc2mqTqs7ryWGDXSIDi_IqmcrOvYoR_hMJ3vBdbeoUuf0BE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9920" y="1578869"/>
            <a:ext cx="5153025" cy="46767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751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365125"/>
            <a:ext cx="10515600" cy="1325563"/>
          </a:xfrm>
        </p:spPr>
        <p:txBody>
          <a:bodyPr/>
          <a:lstStyle/>
          <a:p>
            <a:r>
              <a:rPr lang="en-US" dirty="0" smtClean="0"/>
              <a:t>In SOLAR</a:t>
            </a:r>
            <a:endParaRPr lang="en-US" dirty="0"/>
          </a:p>
        </p:txBody>
      </p:sp>
      <p:sp>
        <p:nvSpPr>
          <p:cNvPr id="3" name="Content Placeholder 2"/>
          <p:cNvSpPr>
            <a:spLocks noGrp="1"/>
          </p:cNvSpPr>
          <p:nvPr>
            <p:ph idx="1"/>
            <p:custDataLst>
              <p:tags r:id="rId2"/>
            </p:custDataLst>
          </p:nvPr>
        </p:nvSpPr>
        <p:spPr>
          <a:xfrm>
            <a:off x="468441" y="1430209"/>
            <a:ext cx="10570262" cy="1485986"/>
          </a:xfrm>
        </p:spPr>
        <p:txBody>
          <a:bodyPr/>
          <a:lstStyle/>
          <a:p>
            <a:pPr marL="0" indent="0">
              <a:buNone/>
            </a:pPr>
            <a:r>
              <a:rPr lang="en-US" dirty="0"/>
              <a:t>...you will see 2 new sections on the </a:t>
            </a:r>
            <a:r>
              <a:rPr lang="en-US" dirty="0" smtClean="0"/>
              <a:t>home page</a:t>
            </a:r>
            <a:r>
              <a:rPr lang="en-US" dirty="0"/>
              <a:t>.</a:t>
            </a:r>
            <a:endParaRPr lang="en-US" b="0" dirty="0" smtClean="0">
              <a:effectLst/>
            </a:endParaRPr>
          </a:p>
          <a:p>
            <a:pPr lvl="1" fontAlgn="base"/>
            <a:r>
              <a:rPr lang="en-US" u="sng" dirty="0"/>
              <a:t>Manage Student Workforce</a:t>
            </a:r>
            <a:endParaRPr lang="en-US" dirty="0"/>
          </a:p>
          <a:p>
            <a:pPr lvl="1" fontAlgn="base"/>
            <a:r>
              <a:rPr lang="en-US" u="sng" dirty="0"/>
              <a:t>Student Time Sheets</a:t>
            </a:r>
            <a:endParaRPr lang="en-US" dirty="0"/>
          </a:p>
          <a:p>
            <a:endParaRPr lang="en-US" dirty="0"/>
          </a:p>
        </p:txBody>
      </p:sp>
      <p:pic>
        <p:nvPicPr>
          <p:cNvPr id="2050" name="Picture 2" descr="https://lh3.googleusercontent.com/GKxaCEll82434fFQfWwwUAyd5fuRjWj6KBa9xTo2ZLlIaSFVKZ22yvPlO3bA0nlOrwR_Hr8XGptiXCUVTVPDhbKTxHxFuF2JsOqMy0vwimOUIPuAYw1f9pXg44EmQa_b1a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441" y="2828753"/>
            <a:ext cx="10224273" cy="1854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755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365125"/>
            <a:ext cx="10515600" cy="1325563"/>
          </a:xfrm>
        </p:spPr>
        <p:txBody>
          <a:bodyPr/>
          <a:lstStyle/>
          <a:p>
            <a:r>
              <a:rPr lang="en-US" smtClean="0"/>
              <a:t>Creating a </a:t>
            </a:r>
            <a:r>
              <a:rPr lang="en-US" dirty="0" smtClean="0"/>
              <a:t>Job Assignment 	</a:t>
            </a:r>
            <a:endParaRPr lang="en-US" dirty="0"/>
          </a:p>
        </p:txBody>
      </p:sp>
      <p:sp>
        <p:nvSpPr>
          <p:cNvPr id="3" name="Content Placeholder 2"/>
          <p:cNvSpPr>
            <a:spLocks noGrp="1"/>
          </p:cNvSpPr>
          <p:nvPr>
            <p:ph idx="1"/>
            <p:custDataLst>
              <p:tags r:id="rId2"/>
            </p:custDataLst>
          </p:nvPr>
        </p:nvSpPr>
        <p:spPr>
          <a:xfrm>
            <a:off x="682625" y="1758950"/>
            <a:ext cx="10515600" cy="4351338"/>
          </a:xfrm>
        </p:spPr>
        <p:txBody>
          <a:bodyPr/>
          <a:lstStyle/>
          <a:p>
            <a:r>
              <a:rPr lang="en-US" dirty="0" smtClean="0"/>
              <a:t>Copy an EXISTING job Assignment</a:t>
            </a:r>
          </a:p>
          <a:p>
            <a:r>
              <a:rPr lang="en-US" dirty="0" smtClean="0"/>
              <a:t>Update the copied assignment(s)</a:t>
            </a:r>
          </a:p>
          <a:p>
            <a:endParaRPr lang="en-US" dirty="0"/>
          </a:p>
          <a:p>
            <a:pPr marL="0" indent="0">
              <a:buNone/>
            </a:pPr>
            <a:endParaRPr lang="en-US" dirty="0" smtClean="0"/>
          </a:p>
          <a:p>
            <a:endParaRPr lang="en-US" dirty="0" smtClean="0"/>
          </a:p>
          <a:p>
            <a:endParaRPr lang="en-US" dirty="0"/>
          </a:p>
        </p:txBody>
      </p:sp>
      <p:pic>
        <p:nvPicPr>
          <p:cNvPr id="3078" name="Picture 6" descr="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790031"/>
            <a:ext cx="9809860" cy="3744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4047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03531" y="81903"/>
            <a:ext cx="10701042" cy="1325563"/>
          </a:xfrm>
        </p:spPr>
        <p:txBody>
          <a:bodyPr/>
          <a:lstStyle/>
          <a:p>
            <a:r>
              <a:rPr lang="en-US" dirty="0" smtClean="0"/>
              <a:t>Department ID = Your main State Budget Acct.</a:t>
            </a:r>
            <a:endParaRPr lang="en-US" dirty="0"/>
          </a:p>
        </p:txBody>
      </p:sp>
      <p:graphicFrame>
        <p:nvGraphicFramePr>
          <p:cNvPr id="4" name="Content Placeholder 3"/>
          <p:cNvGraphicFramePr>
            <a:graphicFrameLocks noGrp="1"/>
          </p:cNvGraphicFramePr>
          <p:nvPr>
            <p:ph idx="1"/>
            <p:custDataLst>
              <p:tags r:id="rId2"/>
            </p:custDataLst>
            <p:extLst/>
          </p:nvPr>
        </p:nvGraphicFramePr>
        <p:xfrm>
          <a:off x="838200" y="1213805"/>
          <a:ext cx="10515600" cy="482822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Right Arrow 4"/>
          <p:cNvSpPr/>
          <p:nvPr>
            <p:custDataLst>
              <p:tags r:id="rId3"/>
            </p:custDataLst>
          </p:nvPr>
        </p:nvSpPr>
        <p:spPr>
          <a:xfrm>
            <a:off x="502508" y="1556951"/>
            <a:ext cx="3814119" cy="2092411"/>
          </a:xfrm>
          <a:prstGeom prst="rightArrow">
            <a:avLst/>
          </a:prstGeom>
          <a:solidFill>
            <a:schemeClr val="accent6"/>
          </a:solidFill>
          <a:ln w="12700" cap="flat" cmpd="sng" algn="ctr">
            <a:solidFill>
              <a:schemeClr val="accent6">
                <a:shade val="50000"/>
              </a:schemeClr>
            </a:solidFill>
            <a:prstDash val="solid"/>
            <a:miter lim="800000"/>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dirty="0" smtClean="0">
                <a:solidFill>
                  <a:prstClr val="white"/>
                </a:solidFill>
              </a:rPr>
              <a:t>Needed for every SEC transaction</a:t>
            </a:r>
            <a:endParaRPr lang="en-US" sz="2000" dirty="0">
              <a:solidFill>
                <a:prstClr val="white"/>
              </a:solidFill>
            </a:endParaRPr>
          </a:p>
        </p:txBody>
      </p:sp>
    </p:spTree>
    <p:extLst>
      <p:ext uri="{BB962C8B-B14F-4D97-AF65-F5344CB8AC3E}">
        <p14:creationId xmlns:p14="http://schemas.microsoft.com/office/powerpoint/2010/main" val="102787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365125"/>
            <a:ext cx="10515600" cy="1325563"/>
          </a:xfrm>
        </p:spPr>
        <p:txBody>
          <a:bodyPr/>
          <a:lstStyle/>
          <a:p>
            <a:r>
              <a:rPr lang="en-US" dirty="0" smtClean="0"/>
              <a:t>Finding your Department ID</a:t>
            </a:r>
            <a:endParaRPr lang="en-US" dirty="0"/>
          </a:p>
        </p:txBody>
      </p:sp>
      <p:sp>
        <p:nvSpPr>
          <p:cNvPr id="3" name="Content Placeholder 2"/>
          <p:cNvSpPr>
            <a:spLocks noGrp="1"/>
          </p:cNvSpPr>
          <p:nvPr>
            <p:ph sz="half" idx="1"/>
            <p:custDataLst>
              <p:tags r:id="rId2"/>
            </p:custDataLst>
          </p:nvPr>
        </p:nvSpPr>
        <p:spPr>
          <a:xfrm>
            <a:off x="838200" y="3204445"/>
            <a:ext cx="5334000" cy="2972517"/>
          </a:xfrm>
        </p:spPr>
        <p:txBody>
          <a:bodyPr/>
          <a:lstStyle/>
          <a:p>
            <a:pPr marL="0" indent="0">
              <a:buNone/>
            </a:pPr>
            <a:r>
              <a:rPr lang="en-US" dirty="0" smtClean="0"/>
              <a:t>Ask your department administrator or budget coordinator</a:t>
            </a:r>
          </a:p>
          <a:p>
            <a:pPr marL="0" indent="0">
              <a:buNone/>
            </a:pPr>
            <a:endParaRPr lang="en-US" dirty="0" smtClean="0"/>
          </a:p>
          <a:p>
            <a:pPr marL="0" indent="0">
              <a:buNone/>
            </a:pPr>
            <a:r>
              <a:rPr lang="en-US" dirty="0" smtClean="0"/>
              <a:t/>
            </a:r>
            <a:br>
              <a:rPr lang="en-US" dirty="0" smtClean="0"/>
            </a:br>
            <a:endParaRPr lang="en-US" b="1" u="sng" dirty="0"/>
          </a:p>
        </p:txBody>
      </p:sp>
      <p:sp>
        <p:nvSpPr>
          <p:cNvPr id="8" name="Content Placeholder 7"/>
          <p:cNvSpPr>
            <a:spLocks noGrp="1"/>
          </p:cNvSpPr>
          <p:nvPr>
            <p:ph sz="half" idx="2"/>
            <p:custDataLst>
              <p:tags r:id="rId3"/>
            </p:custDataLst>
          </p:nvPr>
        </p:nvSpPr>
        <p:spPr>
          <a:xfrm>
            <a:off x="6172200" y="3204445"/>
            <a:ext cx="5181600" cy="2972518"/>
          </a:xfrm>
        </p:spPr>
        <p:txBody>
          <a:bodyPr/>
          <a:lstStyle/>
          <a:p>
            <a:pPr marL="0" indent="0">
              <a:buNone/>
            </a:pPr>
            <a:r>
              <a:rPr lang="en-US" smtClean="0"/>
              <a:t>Click:</a:t>
            </a:r>
          </a:p>
          <a:p>
            <a:pPr marL="0" indent="0">
              <a:buNone/>
            </a:pPr>
            <a:r>
              <a:rPr lang="en-US" b="1" u="sng" smtClean="0"/>
              <a:t>Find </a:t>
            </a:r>
            <a:r>
              <a:rPr lang="en-US" b="1" u="sng" dirty="0" err="1"/>
              <a:t>DeptID</a:t>
            </a:r>
            <a:r>
              <a:rPr lang="en-US" b="1" u="sng" dirty="0"/>
              <a:t> from Account Code</a:t>
            </a:r>
            <a:endParaRPr lang="en-US" dirty="0"/>
          </a:p>
          <a:p>
            <a:pPr marL="0" indent="0">
              <a:buNone/>
            </a:pPr>
            <a:endParaRPr lang="en-US" dirty="0"/>
          </a:p>
        </p:txBody>
      </p:sp>
    </p:spTree>
    <p:extLst>
      <p:ext uri="{BB962C8B-B14F-4D97-AF65-F5344CB8AC3E}">
        <p14:creationId xmlns:p14="http://schemas.microsoft.com/office/powerpoint/2010/main" val="222771724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755&quot;&gt;&lt;/object&gt;&lt;object type=&quot;2&quot; unique_id=&quot;10756&quot;&gt;&lt;object type=&quot;3&quot; unique_id=&quot;10760&quot;&gt;&lt;property id=&quot;20148&quot; value=&quot;5&quot;/&gt;&lt;property id=&quot;20300&quot; value=&quot;Slide 5 - &amp;quot;Student Employment is Accessed in SOLAR&amp;quot;&quot;/&gt;&lt;property id=&quot;20307&quot; value=&quot;259&quot;/&gt;&lt;/object&gt;&lt;object type=&quot;3&quot; unique_id=&quot;10761&quot;&gt;&lt;property id=&quot;20148&quot; value=&quot;5&quot;/&gt;&lt;property id=&quot;20300&quot; value=&quot;Slide 6 - &amp;quot;In SOLAR&amp;quot;&quot;/&gt;&lt;property id=&quot;20307&quot; value=&quot;260&quot;/&gt;&lt;/object&gt;&lt;object type=&quot;3&quot; unique_id=&quot;10769&quot;&gt;&lt;property id=&quot;20148&quot; value=&quot;5&quot;/&gt;&lt;property id=&quot;20300&quot; value=&quot;Slide 15 - &amp;quot;Students should not work until  COMPLETELY  Cleared in the System&amp;quot;&quot;/&gt;&lt;property id=&quot;20307&quot; value=&quot;269&quot;/&gt;&lt;/object&gt;&lt;object type=&quot;3&quot; unique_id=&quot;11188&quot;&gt;&lt;property id=&quot;20148&quot; value=&quot;5&quot;/&gt;&lt;property id=&quot;20300&quot; value=&quot;Slide 17 - &amp;quot;Examples of Errors and Warnings&amp;quot;&quot;/&gt;&lt;property id=&quot;20307&quot; value=&quot;271&quot;/&gt;&lt;/object&gt;&lt;object type=&quot;3&quot; unique_id=&quot;11198&quot;&gt;&lt;property id=&quot;20148&quot; value=&quot;5&quot;/&gt;&lt;property id=&quot;20300&quot; value=&quot;Slide 26 - &amp;quot;Updating Assignments&amp;quot;&quot;/&gt;&lt;property id=&quot;20307&quot; value=&quot;281&quot;/&gt;&lt;/object&gt;&lt;object type=&quot;3&quot; unique_id=&quot;11200&quot;&gt;&lt;property id=&quot;20148&quot; value=&quot;5&quot;/&gt;&lt;property id=&quot;20300&quot; value=&quot;Slide 28 - &amp;quot;Notes on Old Assignments in SOLAR&amp;amp;#x09;&amp;quot;&quot;/&gt;&lt;property id=&quot;20307&quot; value=&quot;283&quot;/&gt;&lt;/object&gt;&lt;object type=&quot;3&quot; unique_id=&quot;13073&quot;&gt;&lt;property id=&quot;20148&quot; value=&quot;5&quot;/&gt;&lt;property id=&quot;20300&quot; value=&quot;Slide 3 - &amp;quot;Becoming a Student Employment Coordinator&amp;quot;&quot;/&gt;&lt;property id=&quot;20307&quot; value=&quot;298&quot;/&gt;&lt;/object&gt;&lt;object type=&quot;3&quot; unique_id=&quot;14217&quot;&gt;&lt;property id=&quot;20148&quot; value=&quot;5&quot;/&gt;&lt;property id=&quot;20300&quot; value=&quot;Slide 8 - &amp;quot;Department ID = Your main State Budget Acct.&amp;quot;&quot;/&gt;&lt;property id=&quot;20307&quot; value=&quot;305&quot;/&gt;&lt;/object&gt;&lt;object type=&quot;3&quot; unique_id=&quot;14326&quot;&gt;&lt;property id=&quot;20148&quot; value=&quot;5&quot;/&gt;&lt;property id=&quot;20300&quot; value=&quot;Slide 7 - &amp;quot;Creating a Job Assignment &amp;amp;#x09;&amp;quot;&quot;/&gt;&lt;property id=&quot;20307&quot; value=&quot;306&quot;/&gt;&lt;/object&gt;&lt;object type=&quot;3&quot; unique_id=&quot;14544&quot;&gt;&lt;property id=&quot;20148&quot; value=&quot;5&quot;/&gt;&lt;property id=&quot;20300&quot; value=&quot;Slide 11 - &amp;quot;Also Important:  Time Sheet Authorizers&amp;quot;&quot;/&gt;&lt;property id=&quot;20307&quot; value=&quot;308&quot;/&gt;&lt;/object&gt;&lt;object type=&quot;3&quot; unique_id=&quot;14976&quot;&gt;&lt;property id=&quot;20148&quot; value=&quot;5&quot;/&gt;&lt;property id=&quot;20300&quot; value=&quot;Slide 29 - &amp;quot;More Reports and Rosters SEC’s Can Draw&amp;quot;&quot;/&gt;&lt;property id=&quot;20307&quot; value=&quot;313&quot;/&gt;&lt;/object&gt;&lt;object type=&quot;3&quot; unique_id=&quot;15821&quot;&gt;&lt;property id=&quot;20148&quot; value=&quot;5&quot;/&gt;&lt;property id=&quot;20300&quot; value=&quot;Slide 21 - &amp;quot;Time Sheets&amp;quot;&quot;/&gt;&lt;property id=&quot;20307&quot; value=&quot;319&quot;/&gt;&lt;/object&gt;&lt;object type=&quot;3&quot; unique_id=&quot;15929&quot;&gt;&lt;property id=&quot;20148&quot; value=&quot;5&quot;/&gt;&lt;property id=&quot;20300&quot; value=&quot;Slide 20 - &amp;quot;The Student Work Week&amp;quot;&quot;/&gt;&lt;property id=&quot;20307&quot; value=&quot;321&quot;/&gt;&lt;/object&gt;&lt;object type=&quot;3&quot; unique_id=&quot;17416&quot;&gt;&lt;property id=&quot;20148&quot; value=&quot;5&quot;/&gt;&lt;property id=&quot;20300&quot; value=&quot;Slide 30 - &amp;quot;Student Paychecks&amp;quot;&quot;/&gt;&lt;property id=&quot;20307&quot; value=&quot;332&quot;/&gt;&lt;/object&gt;&lt;object type=&quot;3&quot; unique_id=&quot;17629&quot;&gt;&lt;property id=&quot;20148&quot; value=&quot;5&quot;/&gt;&lt;property id=&quot;20300&quot; value=&quot;Slide 32 - &amp;quot;Lost Paychecks&amp;quot;&quot;/&gt;&lt;property id=&quot;20307&quot; value=&quot;334&quot;/&gt;&lt;/object&gt;&lt;object type=&quot;3&quot; unique_id=&quot;18488&quot;&gt;&lt;property id=&quot;20148&quot; value=&quot;5&quot;/&gt;&lt;property id=&quot;20300&quot; value=&quot;Slide 9 - &amp;quot;Finding your Department ID&amp;quot;&quot;/&gt;&lt;property id=&quot;20307&quot; value=&quot;340&quot;/&gt;&lt;/object&gt;&lt;object type=&quot;3&quot; unique_id=&quot;19460&quot;&gt;&lt;property id=&quot;20148&quot; value=&quot;5&quot;/&gt;&lt;property id=&quot;20300&quot; value=&quot;Slide 19 - &amp;quot;Maximum Hours&amp;quot;&quot;/&gt;&lt;property id=&quot;20307&quot; value=&quot;348&quot;/&gt;&lt;/object&gt;&lt;object type=&quot;3&quot; unique_id=&quot;20440&quot;&gt;&lt;property id=&quot;20148&quot; value=&quot;5&quot;/&gt;&lt;property id=&quot;20300&quot; value=&quot;Slide 24 - &amp;quot;Extending an Appointment&amp;quot;&quot;/&gt;&lt;property id=&quot;20307&quot; value=&quot;357&quot;/&gt;&lt;/object&gt;&lt;object type=&quot;3&quot; unique_id=&quot;20659&quot;&gt;&lt;property id=&quot;20148&quot; value=&quot;5&quot;/&gt;&lt;property id=&quot;20300&quot; value=&quot;Slide 22 - &amp;quot;Checking Federal Work Study Balance&amp;quot;&quot;/&gt;&lt;property id=&quot;20307&quot; value=&quot;359&quot;/&gt;&lt;/object&gt;&lt;object type=&quot;3&quot; unique_id=&quot;20768&quot;&gt;&lt;property id=&quot;20148&quot; value=&quot;5&quot;/&gt;&lt;property id=&quot;20300&quot; value=&quot;Slide 27 - &amp;quot;Sometimes you may have to.. Terminate and Create New Assignments&amp;quot;&quot;/&gt;&lt;property id=&quot;20307&quot; value=&quot;360&quot;/&gt;&lt;/object&gt;&lt;object type=&quot;3&quot; unique_id=&quot;22166&quot;&gt;&lt;property id=&quot;20148&quot; value=&quot;5&quot;/&gt;&lt;property id=&quot;20300&quot; value=&quot;Slide 16 - &amp;quot;Student Clearance Comments&amp;quot;&quot;/&gt;&lt;property id=&quot;20307&quot; value=&quot;369&quot;/&gt;&lt;/object&gt;&lt;object type=&quot;3&quot; unique_id=&quot;22275&quot;&gt;&lt;property id=&quot;20148&quot; value=&quot;5&quot;/&gt;&lt;property id=&quot;20300&quot; value=&quot;Slide 25 - &amp;quot;Extending an Appointment Note&amp;quot;&quot;/&gt;&lt;property id=&quot;20307&quot; value=&quot;370&quot;/&gt;&lt;/object&gt;&lt;object type=&quot;3&quot; unique_id=&quot;22602&quot;&gt;&lt;property id=&quot;20148&quot; value=&quot;5&quot;/&gt;&lt;property id=&quot;20300&quot; value=&quot;Slide 1 - &amp;quot;Hiring Students in SOLAR&amp;quot;&quot;/&gt;&lt;property id=&quot;20307&quot; value=&quot;373&quot;/&gt;&lt;/object&gt;&lt;object type=&quot;3&quot; unique_id=&quot;22711&quot;&gt;&lt;property id=&quot;20148&quot; value=&quot;5&quot;/&gt;&lt;property id=&quot;20300&quot; value=&quot;Slide 13 - &amp;quot;Appointing a Student into an Assignment&amp;quot;&quot;/&gt;&lt;property id=&quot;20307&quot; value=&quot;374&quot;/&gt;&lt;/object&gt;&lt;object type=&quot;3&quot; unique_id=&quot;22929&quot;&gt;&lt;property id=&quot;20148&quot; value=&quot;5&quot;/&gt;&lt;property id=&quot;20300&quot; value=&quot;Slide 18 - &amp;quot;I-9 Information Warnings&amp;quot;&quot;/&gt;&lt;property id=&quot;20307&quot; value=&quot;376&quot;/&gt;&lt;/object&gt;&lt;object type=&quot;3&quot; unique_id=&quot;23038&quot;&gt;&lt;property id=&quot;20148&quot; value=&quot;5&quot;/&gt;&lt;property id=&quot;20300&quot; value=&quot;Slide 33 - &amp;quot;Help &amp;amp; Questions&amp;quot;&quot;/&gt;&lt;property id=&quot;20307&quot; value=&quot;377&quot;/&gt;&lt;/object&gt;&lt;object type=&quot;3&quot; unique_id=&quot;23693&quot;&gt;&lt;property id=&quot;20148&quot; value=&quot;5&quot;/&gt;&lt;property id=&quot;20300&quot; value=&quot;Slide 23 - &amp;quot;Terminating an Appointment&amp;quot;&quot;/&gt;&lt;property id=&quot;20307&quot; value=&quot;384&quot;/&gt;&lt;/object&gt;&lt;object type=&quot;3&quot; unique_id=&quot;23803&quot;&gt;&lt;property id=&quot;20148&quot; value=&quot;5&quot;/&gt;&lt;property id=&quot;20300&quot; value=&quot;Slide 10 - &amp;quot;Job Codes when Creating an Assignment&amp;quot;&quot;/&gt;&lt;property id=&quot;20307&quot; value=&quot;385&quot;/&gt;&lt;/object&gt;&lt;object type=&quot;3&quot; unique_id=&quot;23912&quot;&gt;&lt;property id=&quot;20148&quot; value=&quot;5&quot;/&gt;&lt;property id=&quot;20300&quot; value=&quot;Slide 31 - &amp;quot;Why a Student did not Receive a Paycheck&amp;quot;&quot;/&gt;&lt;property id=&quot;20307&quot; value=&quot;386&quot;/&gt;&lt;/object&gt;&lt;object type=&quot;3&quot; unique_id=&quot;24132&quot;&gt;&lt;property id=&quot;20148&quot; value=&quot;5&quot;/&gt;&lt;property id=&quot;20300&quot; value=&quot;Slide 34 - &amp;quot;Thank you for participating in this training module&amp;quot;&quot;/&gt;&lt;property id=&quot;20307&quot; value=&quot;389&quot;/&gt;&lt;/object&gt;&lt;object type=&quot;3&quot; unique_id=&quot;25200&quot;&gt;&lt;property id=&quot;20148&quot; value=&quot;5&quot;/&gt;&lt;property id=&quot;20300&quot; value=&quot;Slide 2 - &amp;quot;What to expect during this tutorial&amp;quot;&quot;/&gt;&lt;property id=&quot;20307&quot; value=&quot;394&quot;/&gt;&lt;/object&gt;&lt;object type=&quot;3&quot; unique_id=&quot;25310&quot;&gt;&lt;property id=&quot;20148&quot; value=&quot;5&quot;/&gt;&lt;property id=&quot;20300&quot; value=&quot;Slide 4 - &amp;quot;SEC’s Responsibilities&amp;quot;&quot;/&gt;&lt;property id=&quot;20307&quot; value=&quot;395&quot;/&gt;&lt;/object&gt;&lt;object type=&quot;3&quot; unique_id=&quot;25637&quot;&gt;&lt;property id=&quot;20148&quot; value=&quot;5&quot;/&gt;&lt;property id=&quot;20300&quot; value=&quot;Slide 12 - &amp;quot;Advertise Jobs on HandShake&amp;quot;&quot;/&gt;&lt;property id=&quot;20307&quot; value=&quot;398&quot;/&gt;&lt;/object&gt;&lt;object type=&quot;3&quot; unique_id=&quot;25746&quot;&gt;&lt;property id=&quot;20148&quot; value=&quot;5&quot;/&gt;&lt;property id=&quot;20300&quot; value=&quot;Slide 14 - &amp;quot;Clearing the Student&amp;quot;&quot;/&gt;&lt;property id=&quot;20307&quot; value=&quot;399&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2&quot;/&gt;&lt;lineCharCount val=&quot;18&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7&quot;/&gt;&lt;lineCharCount val=&quot;27&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10F5DC67-D551-46A2-93FB-073F762DDA5B}&quot;/&gt;&lt;isInvalidForFieldText val=&quot;0&quot;/&gt;&lt;Image&gt;&lt;filename val=&quot;C:\Users\ngladky\AppData\Local\Temp\CP10840495324234Session\CPTrustFolder10840495324250\PPTImport10840495396837\data\asimages\{10F5DC67-D551-46A2-93FB-073F762DDA5B}_22.png&quot;/&gt;&lt;left val=&quot;77&quot;/&gt;&lt;top val=&quot;47&quot;/&gt;&lt;width val=&quot;1413&quot;/&gt;&lt;height val=&quot;175&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36&quot;/&gt;&lt;lineCharCount val=&quot;36&quot;/&gt;&lt;lineCharCount val=&quot;18&quot;/&gt;&lt;lineCharCount val=&quot;13&quot;/&gt;&lt;lineCharCount val=&quot;17&quot;/&gt;&lt;lineCharCount val=&quot;38&quot;/&gt;&lt;lineCharCount val=&quot;43&quot;/&gt;&lt;lineCharCount val=&quot;1&quot;/&gt;&lt;lineCharCount val=&quot;58&quot;/&gt;&lt;lineCharCount val=&quot;21&quot;/&gt;&lt;lineCharCount val=&quot;1&quot;/&gt;&lt;lineCharCount val=&quot;61&quot;/&gt;&lt;lineCharCount val=&quot;60&quot;/&gt;&lt;lineCharCount val=&quot;46&quot;/&gt;&lt;/TableIndex&gt;&lt;/ShapeTextInfo&gt;"/>
  <p:tag name="HTML_SHAPEINFO" val="&lt;ThreeDShapeInfo&gt;&lt;uuid val=&quot;{C4B54B1F-DD70-4AB6-99B5-2F3BEC66F2FD}&quot;/&gt;&lt;isInvalidForFieldText val=&quot;0&quot;/&gt;&lt;Image&gt;&lt;filename val=&quot;C:\Users\ngladky\AppData\Local\Temp\CP10840495324234Session\CPTrustFolder10840495324250\PPTImport10840495396837\data\asimages\{C4B54B1F-DD70-4AB6-99B5-2F3BEC66F2FD}_22.png&quot;/&gt;&lt;left val=&quot;40&quot;/&gt;&lt;top val=&quot;216&quot;/&gt;&lt;width val=&quot;985&quot;/&gt;&lt;height val=&quot;644&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8ABA851F-10C4-40A8-BB3E-7714DCADFB25}&quot;/&gt;&lt;isInvalidForFieldText val=&quot;0&quot;/&gt;&lt;Image&gt;&lt;filename val=&quot;C:\Users\ngladky\AppData\Local\Temp\CP10840495324234Session\CPTrustFolder10840495324250\PPTImport10840495396837\data\asimages\{8ABA851F-10C4-40A8-BB3E-7714DCADFB25}_23.png&quot;/&gt;&lt;left val=&quot;15&quot;/&gt;&lt;top val=&quot;43&quot;/&gt;&lt;width val=&quot;1413&quot;/&gt;&lt;height val=&quot;175&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1&quot;/&gt;&lt;lineCharCount val=&quot;50&quot;/&gt;&lt;lineCharCount val=&quot;37&quot;/&gt;&lt;lineCharCount val=&quot;29&quot;/&gt;&lt;lineCharCount val=&quot;1&quot;/&gt;&lt;lineCharCount val=&quot;51&quot;/&gt;&lt;lineCharCount val=&quot;36&quot;/&gt;&lt;lineCharCount val=&quot;1&quot;/&gt;&lt;lineCharCount val=&quot;51&quot;/&gt;&lt;lineCharCount val=&quot;15&quot;/&gt;&lt;lineCharCount val=&quot;44&quot;/&gt;&lt;lineCharCount val=&quot;23&quot;/&gt;&lt;lineCharCount val=&quot;32&quot;/&gt;&lt;lineCharCount val=&quot;1&quot;/&gt;&lt;/TableIndex&gt;&lt;/ShapeTextInfo&gt;"/>
  <p:tag name="HTML_SHAPEINFO" val="&lt;ThreeDShapeInfo&gt;&lt;uuid val=&quot;{6795A1D4-9239-4BAA-AAF9-C80C4CB40663}&quot;/&gt;&lt;isInvalidForFieldText val=&quot;0&quot;/&gt;&lt;Image&gt;&lt;filename val=&quot;C:\Users\ngladky\AppData\Local\Temp\CP10840495324234Session\CPTrustFolder10840495324250\PPTImport10840495396837\data\asimages\{6795A1D4-9239-4BAA-AAF9-C80C4CB40663}_23.png&quot;/&gt;&lt;left val=&quot;56&quot;/&gt;&lt;top val=&quot;178&quot;/&gt;&lt;width val=&quot;1004&quot;/&gt;&lt;height val=&quot;689&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56552CB4-53AD-4BBE-90D3-BB39863D4421}&quot;/&gt;&lt;isInvalidForFieldText val=&quot;0&quot;/&gt;&lt;Image&gt;&lt;filename val=&quot;C:\Users\ngladky\AppData\Local\Temp\CP10840495324234Session\CPTrustFolder10840495324250\PPTImport10840495396837\data\asimages\{56552CB4-53AD-4BBE-90D3-BB39863D4421}_24.png&quot;/&gt;&lt;left val=&quot;77&quot;/&gt;&lt;top val=&quot;47&quot;/&gt;&lt;width val=&quot;1413&quot;/&gt;&lt;height val=&quot;175&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0&quot;/&gt;&lt;lineCharCount val=&quot;16&quot;/&gt;&lt;lineCharCount val=&quot;14&quot;/&gt;&lt;lineCharCount val=&quot;1&quot;/&gt;&lt;lineCharCount val=&quot;51&quot;/&gt;&lt;lineCharCount val=&quot;15&quot;/&gt;&lt;lineCharCount val=&quot;23&quot;/&gt;&lt;lineCharCount val=&quot;24&quot;/&gt;&lt;lineCharCount val=&quot;1&quot;/&gt;&lt;lineCharCount val=&quot;1&quot;/&gt;&lt;lineCharCount val=&quot;1&quot;/&gt;&lt;/TableIndex&gt;&lt;/ShapeTextInfo&gt;"/>
  <p:tag name="HTML_SHAPEINFO" val="&lt;ThreeDShapeInfo&gt;&lt;uuid val=&quot;{6602C78A-5AE5-4692-9CC2-4B6E84EAFE68}&quot;/&gt;&lt;isInvalidForFieldText val=&quot;0&quot;/&gt;&lt;Image&gt;&lt;filename val=&quot;C:\Users\ngladky\AppData\Local\Temp\CP10840495324234Session\CPTrustFolder10840495324250\PPTImport10840495396837\data\asimages\{6602C78A-5AE5-4692-9CC2-4B6E84EAFE68}_24.png&quot;/&gt;&lt;left val=&quot;109&quot;/&gt;&lt;top val=&quot;228&quot;/&gt;&lt;width val=&quot;1070&quot;/&gt;&lt;height val=&quot;643&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HTML_AUTOSHAPE_INFO" val="&lt;ThreeDShapeInfo&gt;&lt;uuid val=&quot;{FE8AEA42-989C-4D7C-94EC-75026C6BFF59}&quot;/&gt;&lt;isInvalidForFieldText val=&quot;0&quot;/&gt;&lt;Image&gt;&lt;filename val=&quot;C:\Users\nantin\AppData\Local\Temp\CP7963460351948Session\CPTrustFolder7963460351964\PPTImport7963571702436\data\asimages\{FE8AEA42-989C-4D7C-94EC-75026C6BFF59}.png&quot;/&gt;&lt;left val=&quot;1046&quot;/&gt;&lt;top val=&quot;19&quot;/&gt;&lt;width val=&quot;196&quot;/&gt;&lt;height val=&quot;261&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32FB5A82-68C5-4544-802A-BA1813B859B3}&quot;/&gt;&lt;isInvalidForFieldText val=&quot;0&quot;/&gt;&lt;Image&gt;&lt;filename val=&quot;C:\Users\ngladky\AppData\Local\Temp\CP10840495324234Session\CPTrustFolder10840495324250\PPTImport10840495396837\data\asimages\{32FB5A82-68C5-4544-802A-BA1813B859B3}_25.png&quot;/&gt;&lt;left val=&quot;77&quot;/&gt;&lt;top val=&quot;47&quot;/&gt;&lt;width val=&quot;1413&quot;/&gt;&lt;height val=&quot;175&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quot;/&gt;&lt;lineCharCount val=&quot;76&quot;/&gt;&lt;lineCharCount val=&quot;1&quot;/&gt;&lt;/TableIndex&gt;&lt;/ShapeTextInfo&gt;"/>
  <p:tag name="HTML_SHAPEINFO" val="&lt;ThreeDShapeInfo&gt;&lt;uuid val=&quot;{3ACBA156-4B2B-4828-A799-AD3F9D522C31}&quot;/&gt;&lt;isInvalidForFieldText val=&quot;0&quot;/&gt;&lt;Image&gt;&lt;filename val=&quot;C:\Users\ngladky\AppData\Local\Temp\CP10840495324234Session\CPTrustFolder10840495324250\PPTImport10840495396837\data\asimages\{3ACBA156-4B2B-4828-A799-AD3F9D522C31}_25.png&quot;/&gt;&lt;left val=&quot;45&quot;/&gt;&lt;top val=&quot;221&quot;/&gt;&lt;width val=&quot;1539&quot;/&gt;&lt;height val=&quot;650&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6D4CA9BE-98BC-4D1D-AA80-956AFC9C32BF}&quot;/&gt;&lt;isInvalidForFieldText val=&quot;0&quot;/&gt;&lt;Image&gt;&lt;filename val=&quot;C:\Users\ngladky\AppData\Local\Temp\CP10840495324234Session\CPTrustFolder10840495324250\PPTImport10840495396837\data\asimages\{6D4CA9BE-98BC-4D1D-AA80-956AFC9C32BF}_26.png&quot;/&gt;&lt;left val=&quot;77&quot;/&gt;&lt;top val=&quot;47&quot;/&gt;&lt;width val=&quot;1413&quot;/&gt;&lt;height val=&quot;175&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1&quot;/&gt;&lt;/TableIndex&gt;&lt;/ShapeTextInfo&gt;"/>
  <p:tag name="HTML_SHAPEINFO" val="&lt;ThreeDShapeInfo&gt;&lt;uuid val=&quot;{137D4195-A4E6-45A9-91AA-AA310DC2EE7F}&quot;/&gt;&lt;isInvalidForFieldText val=&quot;0&quot;/&gt;&lt;Image&gt;&lt;filename val=&quot;C:\Users\ngladky\AppData\Local\Temp\CP10840495324234Session\CPTrustFolder10840495324250\PPTImport10840495396837\data\asimages\{137D4195-A4E6-45A9-91AA-AA310DC2EE7F}_26.png&quot;/&gt;&lt;left val=&quot;91&quot;/&gt;&lt;top val=&quot;200&quot;/&gt;&lt;width val=&quot;696&quot;/&gt;&lt;height val=&quot;128&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2268B422-688F-49C5-ADA0-186CFE3D1057}&quot;/&gt;&lt;isInvalidForFieldText val=&quot;0&quot;/&gt;&lt;Image&gt;&lt;filename val=&quot;C:\Users\ngladky\AppData\Local\Temp\CP10840495324234Session\CPTrustFolder10840495324250\PPTImport10840495396837\data\asimages\{2268B422-688F-49C5-ADA0-186CFE3D1057}_26.png&quot;/&gt;&lt;left val=&quot;95&quot;/&gt;&lt;top val=&quot;264&quot;/&gt;&lt;width val=&quot;692&quot;/&gt;&lt;height val=&quot;548&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0&quot;/&gt;&lt;lineCharCount val=&quot;33&quot;/&gt;&lt;/TableIndex&gt;&lt;/ShapeTextInfo&gt;"/>
  <p:tag name="HTML_SHAPEINFO" val="&lt;ThreeDShapeInfo&gt;&lt;uuid val=&quot;{043202AB-BF27-4BFF-A709-0E549D100373}&quot;/&gt;&lt;isInvalidForFieldText val=&quot;0&quot;/&gt;&lt;Image&gt;&lt;filename val=&quot;C:\Users\ngladky\AppData\Local\Temp\CP10840495324234Session\CPTrustFolder10840495324250\PPTImport10840495396837\data\asimages\{043202AB-BF27-4BFF-A709-0E549D100373}_26.png&quot;/&gt;&lt;left val=&quot;791&quot;/&gt;&lt;top val=&quot;201&quot;/&gt;&lt;width val=&quot;700&quot;/&gt;&lt;height val=&quot;145&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0&quot;/&gt;&lt;lineCharCount val=&quot;30&quot;/&gt;&lt;lineCharCount val=&quot;25&quot;/&gt;&lt;lineCharCount val=&quot;32&quot;/&gt;&lt;lineCharCount val=&quot;8&quot;/&gt;&lt;lineCharCount val=&quot;25&quot;/&gt;&lt;lineCharCount val=&quot;26&quot;/&gt;&lt;lineCharCount val=&quot;13&quot;/&gt;&lt;/TableIndex&gt;&lt;/ShapeTextInfo&gt;"/>
  <p:tag name="HTML_SHAPEINFO" val="&lt;ThreeDShapeInfo&gt;&lt;uuid val=&quot;{A9ACE005-135C-40EF-A8E9-335FA38170C5}&quot;/&gt;&lt;isInvalidForFieldText val=&quot;0&quot;/&gt;&lt;Image&gt;&lt;filename val=&quot;C:\Users\ngladky\AppData\Local\Temp\CP10840495324234Session\CPTrustFolder10840495324250\PPTImport10840495396837\data\asimages\{A9ACE005-135C-40EF-A8E9-335FA38170C5}_26.png&quot;/&gt;&lt;left val=&quot;793&quot;/&gt;&lt;top val=&quot;314&quot;/&gt;&lt;width val=&quot;697&quot;/&gt;&lt;height val=&quot;499&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36&quot;/&gt;&lt;/TableIndex&gt;&lt;/ShapeTextInfo&gt;"/>
  <p:tag name="HTML_SHAPEINFO" val="&lt;ThreeDShapeInfo&gt;&lt;uuid val=&quot;{68130020-4780-4404-956D-A642D74C3F9A}&quot;/&gt;&lt;isInvalidForFieldText val=&quot;0&quot;/&gt;&lt;Image&gt;&lt;filename val=&quot;C:\Users\ngladky\AppData\Local\Temp\CP10840495324234Session\CPTrustFolder10840495324250\PPTImport10840495396837\data\asimages\{68130020-4780-4404-956D-A642D74C3F9A}_27.png&quot;/&gt;&lt;left val=&quot;77&quot;/&gt;&lt;top val=&quot;47&quot;/&gt;&lt;width val=&quot;1413&quot;/&gt;&lt;height val=&quot;194&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5&quot;/&gt;&lt;lineCharCount val=&quot;71&quot;/&gt;&lt;lineCharCount val=&quot;8&quot;/&gt;&lt;lineCharCount val=&quot;37&quot;/&gt;&lt;lineCharCount val=&quot;15&quot;/&gt;&lt;/TableIndex&gt;&lt;/ShapeTextInfo&gt;"/>
  <p:tag name="HTML_SHAPEINFO" val="&lt;ThreeDShapeInfo&gt;&lt;uuid val=&quot;{F35C0D06-584C-4CC9-9D30-F948D350B527}&quot;/&gt;&lt;isInvalidForFieldText val=&quot;0&quot;/&gt;&lt;Image&gt;&lt;filename val=&quot;C:\Users\ngladky\AppData\Local\Temp\CP10840495324234Session\CPTrustFolder10840495324250\PPTImport10840495396837\data\asimages\{F35C0D06-584C-4CC9-9D30-F948D350B527}_27.png&quot;/&gt;&lt;left val=&quot;93&quot;/&gt;&lt;top val=&quot;220&quot;/&gt;&lt;width val=&quot;1397&quot;/&gt;&lt;height val=&quot;293&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0&quot;/&gt;&lt;lineCharCount val=&quot;27&quot;/&gt;&lt;/TableIndex&gt;&lt;/ShapeTextInfo&gt;"/>
  <p:tag name="HTML_SHAPEINFO" val="&lt;ThreeDShapeInfo&gt;&lt;uuid val=&quot;{F029D3F0-B9BD-496D-A1D2-87CE36DDC93A}&quot;/&gt;&lt;isInvalidForFieldText val=&quot;0&quot;/&gt;&lt;Image&gt;&lt;filename val=&quot;C:\Users\ngladky\AppData\Local\Temp\CP10840495324234Session\CPTrustFolder10840495324250\PPTImport10840495396837\data\asimages\{F029D3F0-B9BD-496D-A1D2-87CE36DDC93A}_27.png&quot;/&gt;&lt;left val=&quot;36&quot;/&gt;&lt;top val=&quot;733&quot;/&gt;&lt;width val=&quot;1511&quot;/&gt;&lt;height val=&quot;133&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1&quot;/&gt;&lt;lineCharCount val=&quot;14&quot;/&gt;&lt;/TableIndex&gt;&lt;/ShapeTextInfo&gt;"/>
  <p:tag name="HTML_SHAPEINFO" val="&lt;ThreeDShapeInfo&gt;&lt;uuid val=&quot;{4AF07710-F17C-4697-8FF5-83D83788DFA4}&quot;/&gt;&lt;isInvalidForFieldText val=&quot;0&quot;/&gt;&lt;Image&gt;&lt;filename val=&quot;C:\Users\ngladky\AppData\Local\Temp\CP10840495324234Session\CPTrustFolder10840495324250\PPTImport10840495396837\data\asimages\{4AF07710-F17C-4697-8FF5-83D83788DFA4}_27.png&quot;/&gt;&lt;left val=&quot;40&quot;/&gt;&lt;top val=&quot;537&quot;/&gt;&lt;width val=&quot;329&quot;/&gt;&lt;height val=&quot;139&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4&quot;/&gt;&lt;lineCharCount val=&quot;34&quot;/&gt;&lt;/TableIndex&gt;&lt;/ShapeTextInfo&gt;"/>
  <p:tag name="HTML_SHAPEINFO" val="&lt;ThreeDShapeInfo&gt;&lt;uuid val=&quot;{B5A074D3-6020-4443-A301-A435EFB2A26D}&quot;/&gt;&lt;isInvalidForFieldText val=&quot;0&quot;/&gt;&lt;Image&gt;&lt;filename val=&quot;C:\Users\ngladky\AppData\Local\Temp\CP10840495324234Session\CPTrustFolder10840495324250\PPTImport10840495396837\data\asimages\{B5A074D3-6020-4443-A301-A435EFB2A26D}_27.png&quot;/&gt;&lt;left val=&quot;386&quot;/&gt;&lt;top val=&quot;537&quot;/&gt;&lt;width val=&quot;710&quot;/&gt;&lt;height val=&quot;139&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21&quot;/&gt;&lt;lineCharCount val=&quot;14&quot;/&gt;&lt;/TableIndex&gt;&lt;/ShapeTextInfo&gt;"/>
  <p:tag name="HTML_SHAPEINFO" val="&lt;ThreeDShapeInfo&gt;&lt;uuid val=&quot;{162D31D1-8538-4D2F-BCDA-42275D61E34F}&quot;/&gt;&lt;isInvalidForFieldText val=&quot;0&quot;/&gt;&lt;Image&gt;&lt;filename val=&quot;C:\Users\ngladky\AppData\Local\Temp\CP10840495324234Session\CPTrustFolder10840495324250\PPTImport10840495396837\data\asimages\{162D31D1-8538-4D2F-BCDA-42275D61E34F}_27.png&quot;/&gt;&lt;left val=&quot;1113&quot;/&gt;&lt;top val=&quot;519&quot;/&gt;&lt;width val=&quot;459&quot;/&gt;&lt;height val=&quot;181&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5E513FD8-1164-4F5A-9B5D-2E1AB11D84BD}&quot;/&gt;&lt;isInvalidForFieldText val=&quot;0&quot;/&gt;&lt;Image&gt;&lt;filename val=&quot;C:\Users\ngladky\AppData\Local\Temp\CP10840495324234Session\CPTrustFolder10840495324250\PPTImport10840495396837\data\asimages\{5E513FD8-1164-4F5A-9B5D-2E1AB11D84BD}_28.png&quot;/&gt;&lt;left val=&quot;77&quot;/&gt;&lt;top val=&quot;47&quot;/&gt;&lt;width val=&quot;1413&quot;/&gt;&lt;height val=&quot;175&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4&quot;/&gt;&lt;lineCharCount val=&quot;20&quot;/&gt;&lt;lineCharCount val=&quot;1&quot;/&gt;&lt;lineCharCount val=&quot;62&quot;/&gt;&lt;lineCharCount val=&quot;19&quot;/&gt;&lt;/TableIndex&gt;&lt;/ShapeTextInfo&gt;"/>
  <p:tag name="HTML_SHAPEINFO" val="&lt;ThreeDShapeInfo&gt;&lt;uuid val=&quot;{A8F8CE75-3061-49E3-AF6D-F5DAEE8E2336}&quot;/&gt;&lt;isInvalidForFieldText val=&quot;0&quot;/&gt;&lt;Image&gt;&lt;filename val=&quot;C:\Users\ngladky\AppData\Local\Temp\CP10840495324234Session\CPTrustFolder10840495324250\PPTImport10840495396837\data\asimages\{A8F8CE75-3061-49E3-AF6D-F5DAEE8E2336}_28.png&quot;/&gt;&lt;left val=&quot;109&quot;/&gt;&lt;top val=&quot;225&quot;/&gt;&lt;width val=&quot;1381&quot;/&gt;&lt;height val=&quot;586&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1CBB169B-261C-437B-A9D0-20697C684E66}&quot;/&gt;&lt;isInvalidForFieldText val=&quot;0&quot;/&gt;&lt;Image&gt;&lt;filename val=&quot;C:\Users\ngladky\AppData\Local\Temp\CP10840495324234Session\CPTrustFolder10840495324250\PPTImport10840495396837\data\asimages\{1CBB169B-261C-437B-A9D0-20697C684E66}_29.png&quot;/&gt;&lt;left val=&quot;77&quot;/&gt;&lt;top val=&quot;47&quot;/&gt;&lt;width val=&quot;1413&quot;/&gt;&lt;height val=&quot;175&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1&quot;/&gt;&lt;lineCharCount val=&quot;71&quot;/&gt;&lt;lineCharCount val=&quot;23&quot;/&gt;&lt;lineCharCount val=&quot;19&quot;/&gt;&lt;lineCharCount val=&quot;1&quot;/&gt;&lt;lineCharCount val=&quot;42&quot;/&gt;&lt;lineCharCount val=&quot;20&quot;/&gt;&lt;/TableIndex&gt;&lt;/ShapeTextInfo&gt;"/>
  <p:tag name="HTML_SHAPEINFO" val="&lt;ThreeDShapeInfo&gt;&lt;uuid val=&quot;{8C696955-80B8-40DC-9321-D107907C0F1C}&quot;/&gt;&lt;isInvalidForFieldText val=&quot;0&quot;/&gt;&lt;Image&gt;&lt;filename val=&quot;C:\Users\ngladky\AppData\Local\Temp\CP10840495324234Session\CPTrustFolder10840495324250\PPTImport10840495396837\data\asimages\{8C696955-80B8-40DC-9321-D107907C0F1C}_29.png&quot;/&gt;&lt;left val=&quot;93&quot;/&gt;&lt;top val=&quot;225&quot;/&gt;&lt;width val=&quot;1471&quot;/&gt;&lt;height val=&quot;586&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HTML_AUTOSHAPE_INFO" val="&lt;ThreeDShapeInfo&gt;&lt;uuid val=&quot;{22A5A57E-AC20-4EC9-9EE1-794ABF2E16FB}&quot;/&gt;&lt;isInvalidForFieldText val=&quot;0&quot;/&gt;&lt;Image&gt;&lt;filename val=&quot;C:\Users\nantin\AppData\Local\Temp\CP7963460351948Session\CPTrustFolder7963460351964\PPTImport7963571702436\data\asimages\{22A5A57E-AC20-4EC9-9EE1-794ABF2E16FB}.png&quot;/&gt;&lt;left val=&quot;925&quot;/&gt;&lt;top val=&quot;392&quot;/&gt;&lt;width val=&quot;161&quot;/&gt;&lt;height val=&quot;179&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F153D6FB-8DE2-41E5-B5BD-83990DFA450B}&quot;/&gt;&lt;isInvalidForFieldText val=&quot;0&quot;/&gt;&lt;Image&gt;&lt;filename val=&quot;C:\Users\ngladky\AppData\Local\Temp\CP10840495324234Session\CPTrustFolder10840495324250\PPTImport10840495396837\data\asimages\{F153D6FB-8DE2-41E5-B5BD-83990DFA450B}_30.png&quot;/&gt;&lt;left val=&quot;77&quot;/&gt;&lt;top val=&quot;47&quot;/&gt;&lt;width val=&quot;1413&quot;/&gt;&lt;height val=&quot;175&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1&quot;/&gt;&lt;lineCharCount val=&quot;1&quot;/&gt;&lt;lineCharCount val=&quot;63&quot;/&gt;&lt;lineCharCount val=&quot;11&quot;/&gt;&lt;lineCharCount val=&quot;1&quot;/&gt;&lt;lineCharCount val=&quot;65&quot;/&gt;&lt;lineCharCount val=&quot;37&quot;/&gt;&lt;lineCharCount val=&quot;1&quot;/&gt;&lt;lineCharCount val=&quot;64&quot;/&gt;&lt;lineCharCount val=&quot;4&quot;/&gt;&lt;lineCharCount val=&quot;36&quot;/&gt;&lt;lineCharCount val=&quot;1&quot;/&gt;&lt;/TableIndex&gt;&lt;/ShapeTextInfo&gt;"/>
  <p:tag name="HTML_SHAPEINFO" val="&lt;ThreeDShapeInfo&gt;&lt;uuid val=&quot;{7296C893-C76A-4AD5-91BC-623FE7586409}&quot;/&gt;&lt;isInvalidForFieldText val=&quot;0&quot;/&gt;&lt;Image&gt;&lt;filename val=&quot;C:\Users\ngladky\AppData\Local\Temp\CP10840495324234Session\CPTrustFolder10840495324250\PPTImport10840495396837\data\asimages\{7296C893-C76A-4AD5-91BC-623FE7586409}_30.png&quot;/&gt;&lt;left val=&quot;109&quot;/&gt;&lt;top val=&quot;226&quot;/&gt;&lt;width val=&quot;1381&quot;/&gt;&lt;height val=&quot;593&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4870D6DA-D00D-4B71-92EA-A0F8AABEFBB4}&quot;/&gt;&lt;isInvalidForFieldText val=&quot;0&quot;/&gt;&lt;Image&gt;&lt;filename val=&quot;C:\Users\ngladky\AppData\Local\Temp\CP10840495324234Session\CPTrustFolder10840495324250\PPTImport10840495396837\data\asimages\{4870D6DA-D00D-4B71-92EA-A0F8AABEFBB4}_31.png&quot;/&gt;&lt;left val=&quot;77&quot;/&gt;&lt;top val=&quot;47&quot;/&gt;&lt;width val=&quot;1413&quot;/&gt;&lt;height val=&quot;175&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4&quot;/&gt;&lt;lineCharCount val=&quot;42&quot;/&gt;&lt;lineCharCount val=&quot;1&quot;/&gt;&lt;lineCharCount val=&quot;69&quot;/&gt;&lt;lineCharCount val=&quot;5&quot;/&gt;&lt;lineCharCount val=&quot;46&quot;/&gt;&lt;lineCharCount val=&quot;69&quot;/&gt;&lt;lineCharCount val=&quot;8&quot;/&gt;&lt;lineCharCount val=&quot;1&quot;/&gt;&lt;lineCharCount val=&quot;58&quot;/&gt;&lt;/TableIndex&gt;&lt;/ShapeTextInfo&gt;"/>
  <p:tag name="HTML_SHAPEINFO" val="&lt;ThreeDShapeInfo&gt;&lt;uuid val=&quot;{694754FD-1753-414A-8753-227A8E5286A4}&quot;/&gt;&lt;isInvalidForFieldText val=&quot;0&quot;/&gt;&lt;Image&gt;&lt;filename val=&quot;C:\Users\ngladky\AppData\Local\Temp\CP10840495324234Session\CPTrustFolder10840495324250\PPTImport10840495396837\data\asimages\{694754FD-1753-414A-8753-227A8E5286A4}_31.png&quot;/&gt;&lt;left val=&quot;93&quot;/&gt;&lt;top val=&quot;220&quot;/&gt;&lt;width val=&quot;1404&quot;/&gt;&lt;height val=&quot;591&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9D843573-72D8-49F2-A2DD-11C63D007CE5}&quot;/&gt;&lt;isInvalidForFieldText val=&quot;0&quot;/&gt;&lt;Image&gt;&lt;filename val=&quot;C:\Users\ngladky\AppData\Local\Temp\CP10840495324234Session\CPTrustFolder10840495324250\PPTImport10840495396837\data\asimages\{9D843573-72D8-49F2-A2DD-11C63D007CE5}_32.png&quot;/&gt;&lt;left val=&quot;77&quot;/&gt;&lt;top val=&quot;47&quot;/&gt;&lt;width val=&quot;1413&quot;/&gt;&lt;height val=&quot;175&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55&quot;/&gt;&lt;lineCharCount val=&quot;1&quot;/&gt;&lt;lineCharCount val=&quot;64&quot;/&gt;&lt;lineCharCount val=&quot;46&quot;/&gt;&lt;lineCharCount val=&quot;1&quot;/&gt;&lt;lineCharCount val=&quot;31&quot;/&gt;&lt;lineCharCount val=&quot;1&quot;/&gt;&lt;lineCharCount val=&quot;60&quot;/&gt;&lt;lineCharCount val=&quot;26&quot;/&gt;&lt;lineCharCount val=&quot;28&quot;/&gt;&lt;lineCharCount val=&quot;1&quot;/&gt;&lt;lineCharCount val=&quot;41&quot;/&gt;&lt;/TableIndex&gt;&lt;/ShapeTextInfo&gt;"/>
  <p:tag name="HTML_SHAPEINFO" val="&lt;ThreeDShapeInfo&gt;&lt;uuid val=&quot;{E06CFF58-6FE8-482E-BCB2-0AA83FECF62E}&quot;/&gt;&lt;isInvalidForFieldText val=&quot;0&quot;/&gt;&lt;Image&gt;&lt;filename val=&quot;C:\Users\ngladky\AppData\Local\Temp\CP10840495324234Session\CPTrustFolder10840495324250\PPTImport10840495396837\data\asimages\{E06CFF58-6FE8-482E-BCB2-0AA83FECF62E}_32.png&quot;/&gt;&lt;left val=&quot;90&quot;/&gt;&lt;top val=&quot;220&quot;/&gt;&lt;width val=&quot;1400&quot;/&gt;&lt;height val=&quot;597&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BCC2E6AA-862A-44AA-B1D0-039EC7FD2E58}&quot;/&gt;&lt;isInvalidForFieldText val=&quot;0&quot;/&gt;&lt;Image&gt;&lt;filename val=&quot;C:\Users\ngladky\AppData\Local\Temp\CP10840495324234Session\CPTrustFolder10840495324250\PPTImport10840495396837\data\asimages\{BCC2E6AA-862A-44AA-B1D0-039EC7FD2E58}_33.png&quot;/&gt;&lt;left val=&quot;77&quot;/&gt;&lt;top val=&quot;47&quot;/&gt;&lt;width val=&quot;1413&quot;/&gt;&lt;height val=&quot;175&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41&quot;/&gt;&lt;lineCharCount val=&quot;29&quot;/&gt;&lt;lineCharCount val=&quot;26&quot;/&gt;&lt;lineCharCount val=&quot;17&quot;/&gt;&lt;lineCharCount val=&quot;1&quot;/&gt;&lt;lineCharCount val=&quot;38&quot;/&gt;&lt;lineCharCount val=&quot;13&quot;/&gt;&lt;lineCharCount val=&quot;1&quot;/&gt;&lt;lineCharCount val=&quot;49&quot;/&gt;&lt;lineCharCount val=&quot;72&quot;/&gt;&lt;lineCharCount val=&quot;23&quot;/&gt;&lt;lineCharCount val=&quot;1&quot;/&gt;&lt;lineCharCount val=&quot;1&quot;/&gt;&lt;/TableIndex&gt;&lt;/ShapeTextInfo&gt;"/>
  <p:tag name="HTML_SHAPEINFO" val="&lt;ThreeDShapeInfo&gt;&lt;uuid val=&quot;{D7A944A9-DDD0-453D-AC11-E0766776871D}&quot;/&gt;&lt;isInvalidForFieldText val=&quot;0&quot;/&gt;&lt;Image&gt;&lt;filename val=&quot;C:\Users\ngladky\AppData\Local\Temp\CP10840495324234Session\CPTrustFolder10840495324250\PPTImport10840495396837\data\asimages\{D7A944A9-DDD0-453D-AC11-E0766776871D}_33.png&quot;/&gt;&lt;left val=&quot;97&quot;/&gt;&lt;top val=&quot;225&quot;/&gt;&lt;width val=&quot;1393&quot;/&gt;&lt;height val=&quot;586&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1&quot;/&gt;&lt;/TableIndex&gt;&lt;/ShapeTextInfo&gt;"/>
  <p:tag name="HTML_SHAPEINFO" val="&lt;ThreeDShapeInfo&gt;&lt;uuid val=&quot;{C4B0F43A-D0D4-4724-AC0E-D986A4ADECF6}&quot;/&gt;&lt;isInvalidForFieldText val=&quot;0&quot;/&gt;&lt;Image&gt;&lt;filename val=&quot;C:\Users\ngladky\AppData\Local\Temp\CP10840495324234Session\CPTrustFolder10840495324250\PPTImport10840495396837\data\asimages\{C4B0F43A-D0D4-4724-AC0E-D986A4ADECF6}_34.png&quot;/&gt;&lt;left val=&quot;8&quot;/&gt;&lt;top val=&quot;47&quot;/&gt;&lt;width val=&quot;1529&quot;/&gt;&lt;height val=&quot;175&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quot;/&gt;&lt;lineCharCount val=&quot;14&quot;/&gt;&lt;lineCharCount val=&quot;35&quot;/&gt;&lt;lineCharCount val=&quot;60&quot;/&gt;&lt;lineCharCount val=&quot;19&quot;/&gt;&lt;/TableIndex&gt;&lt;/ShapeTextInfo&gt;"/>
  <p:tag name="HTML_SHAPEINFO" val="&lt;ThreeDShapeInfo&gt;&lt;uuid val=&quot;{9B6D85CC-CC9A-40A5-8BB5-3783CE811475}&quot;/&gt;&lt;isInvalidForFieldText val=&quot;0&quot;/&gt;&lt;Image&gt;&lt;filename val=&quot;C:\Users\ngladky\AppData\Local\Temp\CP10840495324234Session\CPTrustFolder10840495324250\PPTImport10840495396837\data\asimages\{9B6D85CC-CC9A-40A5-8BB5-3783CE811475}_34.png&quot;/&gt;&lt;left val=&quot;78&quot;/&gt;&lt;top val=&quot;194&quot;/&gt;&lt;width val=&quot;1398&quot;/&gt;&lt;height val=&quot;294&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9&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PRESENTER_DUMMYTAG" val="&lt;DummyForForceWrite&gt;&lt;/DummyForForceWrite&gt;"/>
  <p:tag name="HTML_SHAPEINFO" val="&lt;ThreeDShapeInfo&gt;&lt;uuid val=&quot;{817BDB40-2604-432B-AF02-0C11CE03E412}&quot;/&gt;&lt;isInvalidForFieldText val=&quot;0&quot;/&gt;&lt;Image&gt;&lt;filename val=&quot;C:\Users\ngladky\AppData\Local\Temp\CP10840495324234Session\CPTrustFolder10840495324250\PPTImport10840495396837\data\asimages\{817BDB40-2604-432B-AF02-0C11CE03E412}_1.png&quot;/&gt;&lt;left val=&quot;199&quot;/&gt;&lt;top val=&quot;146&quot;/&gt;&lt;width val=&quot;1201&quot;/&gt;&lt;height val=&quot;369&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PRESENTER_DUMMYTAG" val="&lt;DummyForForceWrite&gt;&lt;/DummyForForceWrite&gt;"/>
  <p:tag name="HTML_SHAPEINFO" val="&lt;ThreeDShapeInfo&gt;&lt;uuid val=&quot;{5D4C9258-707D-43C3-A48D-2F57B94C5162}&quot;/&gt;&lt;isInvalidForFieldText val=&quot;0&quot;/&gt;&lt;Image&gt;&lt;filename val=&quot;C:\Users\ngladky\AppData\Local\Temp\CP10840495324234Session\CPTrustFolder10840495324250\PPTImport10840495396837\data\asimages\{5D4C9258-707D-43C3-A48D-2F57B94C5162}_1.png&quot;/&gt;&lt;left val=&quot;199&quot;/&gt;&lt;top val=&quot;461&quot;/&gt;&lt;width val=&quot;1201&quot;/&gt;&lt;height val=&quot;229&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34.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35.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8&quot;/&gt;&lt;lineCharCount val=&quot;13&quot;/&gt;&lt;/TableIndex&gt;&lt;/ShapeTextInfo&gt;"/>
  <p:tag name="PRESENTER_DUMMYTAG" val="&lt;DummyForForceWrite&gt;&lt;/DummyForForceWrite&gt;"/>
  <p:tag name="PRESENTER_SHAPEINFO" val="&lt;ThreeDShapeInfo&gt;&lt;uuid val=&quot;{266264BA-5872-427F-8437-66CE9AB227E4}&quot;/&gt;&lt;isInvalidForFieldText val=&quot;0&quot;/&gt;&lt;Image&gt;&lt;filename val=&quot;C:\Users\ngladky\AppData\Local\Temp\CP10840495324234Session\CPTrustFolder10840495324250\PPTImport10840495396837\data\asimages\{266264BA-5872-427F-8437-66CE9AB227E4}_1.png&quot;/&gt;&lt;left val=&quot;588&quot;/&gt;&lt;top val=&quot;540&quot;/&gt;&lt;width val=&quot;413&quot;/&gt;&lt;height val=&quot;122&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9&quot;/&gt;&lt;lineCharCount val=&quot;16&quot;/&gt;&lt;lineCharCount val=&quot;19&quot;/&gt;&lt;/TableIndex&gt;&lt;/ShapeTextInfo&gt;"/>
  <p:tag name="PRESENTER_DUMMYTAG" val="&lt;DummyForForceWrite&gt;&lt;/DummyForForceWrite&gt;"/>
  <p:tag name="HTML_SHAPEINFO" val="&lt;ThreeDShapeInfo&gt;&lt;uuid val=&quot;{C55A3B1F-87E9-46C1-AAD4-1FD1398B3CA3}&quot;/&gt;&lt;isInvalidForFieldText val=&quot;0&quot;/&gt;&lt;Image&gt;&lt;filename val=&quot;C:\Users\ngladky\AppData\Local\Temp\CP10840495324234Session\CPTrustFolder10840495324250\PPTImport10840495396837\data\asimages\{C55A3B1F-87E9-46C1-AAD4-1FD1398B3CA3}_1.png&quot;/&gt;&lt;left val=&quot;703&quot;/&gt;&lt;top val=&quot;744&quot;/&gt;&lt;width val=&quot;194&quot;/&gt;&lt;height val=&quot;62&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ED8A5D24-4EEF-4E4E-9CEA-452ED0DBD6A5}&quot;/&gt;&lt;isInvalidForFieldText val=&quot;0&quot;/&gt;&lt;Image&gt;&lt;filename val=&quot;C:\Users\ngladky\AppData\Local\Temp\CP10840495324234Session\CPTrustFolder10840495324250\PPTImport10840495396837\data\asimages\{ED8A5D24-4EEF-4E4E-9CEA-452ED0DBD6A5}_2.png&quot;/&gt;&lt;left val=&quot;77&quot;/&gt;&lt;top val=&quot;47&quot;/&gt;&lt;width val=&quot;1413&quot;/&gt;&lt;height val=&quot;17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1&quot;/&gt;&lt;lineCharCount val=&quot;19&quot;/&gt;&lt;lineCharCount val=&quot;25&quot;/&gt;&lt;lineCharCount val=&quot;68&quot;/&gt;&lt;lineCharCount val=&quot;23&quot;/&gt;&lt;lineCharCount val=&quot;1&quot;/&gt;&lt;lineCharCount val=&quot;1&quot;/&gt;&lt;lineCharCount val=&quot;40&quot;/&gt;&lt;lineCharCount val=&quot;3&quot;/&gt;&lt;lineCharCount val=&quot;41&quot;/&gt;&lt;lineCharCount val=&quot;95&quot;/&gt;&lt;/TableIndex&gt;&lt;/ShapeTextInfo&gt;"/>
  <p:tag name="HTML_SHAPEINFO" val="&lt;ThreeDShapeInfo&gt;&lt;uuid val=&quot;{B29BAAFF-7C1A-48C8-8F23-893B9992E90C}&quot;/&gt;&lt;isInvalidForFieldText val=&quot;0&quot;/&gt;&lt;Image&gt;&lt;filename val=&quot;C:\Users\ngladky\AppData\Local\Temp\CP10840495324234Session\CPTrustFolder10840495324250\PPTImport10840495396837\data\asimages\{B29BAAFF-7C1A-48C8-8F23-893B9992E90C}_2.png&quot;/&gt;&lt;left val=&quot;96&quot;/&gt;&lt;top val=&quot;204&quot;/&gt;&lt;width val=&quot;1394&quot;/&gt;&lt;height val=&quot;668&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 name="HTML_SHAPEINFO" val="&lt;ThreeDShapeInfo&gt;&lt;uuid val=&quot;{99785DCF-D49C-42E2-BF40-0D1DE266CB73}&quot;/&gt;&lt;isInvalidForFieldText val=&quot;0&quot;/&gt;&lt;Image&gt;&lt;filename val=&quot;C:\Users\ngladky\AppData\Local\Temp\CP10840495324234Session\CPTrustFolder10840495324250\PPTImport10840495396837\data\asimages\{99785DCF-D49C-42E2-BF40-0D1DE266CB73}_3.png&quot;/&gt;&lt;left val=&quot;75&quot;/&gt;&lt;top val=&quot;38&quot;/&gt;&lt;width val=&quot;1441&quot;/&gt;&lt;height val=&quot;175&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1&quot;/&gt;&lt;lineCharCount val=&quot;1&quot;/&gt;&lt;lineCharCount val=&quot;35&quot;/&gt;&lt;lineCharCount val=&quot;1&quot;/&gt;&lt;lineCharCount val=&quot;47&quot;/&gt;&lt;lineCharCount val=&quot;46&quot;/&gt;&lt;/TableIndex&gt;&lt;/ShapeTextInfo&gt;"/>
  <p:tag name="HTML_SHAPEINFO" val="&lt;ThreeDShapeInfo&gt;&lt;uuid val=&quot;{4B6FA297-7EF6-4EE0-9CA0-BC9C5E981B34}&quot;/&gt;&lt;isInvalidForFieldText val=&quot;0&quot;/&gt;&lt;Image&gt;&lt;filename val=&quot;C:\Users\ngladky\AppData\Local\Temp\CP10840495324234Session\CPTrustFolder10840495324250\PPTImport10840495396837\data\asimages\{4B6FA297-7EF6-4EE0-9CA0-BC9C5E981B34}_3.png&quot;/&gt;&lt;left val=&quot;370&quot;/&gt;&lt;top val=&quot;257&quot;/&gt;&lt;width val=&quot;1119&quot;/&gt;&lt;height val=&quot;567&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HTML_SHAPEINFO" val="&lt;ThreeDShapeInfo&gt;&lt;uuid val=&quot;{C21D3AAA-011D-4EC6-8B9C-4A7ADE7B3D52}&quot;/&gt;&lt;isInvalidForFieldText val=&quot;0&quot;/&gt;&lt;Image&gt;&lt;filename val=&quot;C:\Users\ngladky\AppData\Local\Temp\CP10840495324234Session\CPTrustFolder10840495324250\PPTImport10840495396837\data\asimages\{C21D3AAA-011D-4EC6-8B9C-4A7ADE7B3D52}_3.png&quot;/&gt;&lt;left val=&quot;126&quot;/&gt;&lt;top val=&quot;239&quot;/&gt;&lt;width val=&quot;250&quot;/&gt;&lt;height val=&quot;113&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2FE9228A-72BB-4F6D-BB08-3D37F9733955}&quot;/&gt;&lt;isInvalidForFieldText val=&quot;0&quot;/&gt;&lt;Image&gt;&lt;filename val=&quot;C:\Users\ngladky\AppData\Local\Temp\CP10840495324234Session\CPTrustFolder10840495324250\PPTImport10840495396837\data\asimages\{2FE9228A-72BB-4F6D-BB08-3D37F9733955}_3.png&quot;/&gt;&lt;left val=&quot;126&quot;/&gt;&lt;top val=&quot;378&quot;/&gt;&lt;width val=&quot;250&quot;/&gt;&lt;height val=&quot;113&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17242A05-1B48-4321-913E-9BDBD0BE663E}&quot;/&gt;&lt;isInvalidForFieldText val=&quot;0&quot;/&gt;&lt;Image&gt;&lt;filename val=&quot;C:\Users\ngladky\AppData\Local\Temp\CP10840495324234Session\CPTrustFolder10840495324250\PPTImport10840495396837\data\asimages\{17242A05-1B48-4321-913E-9BDBD0BE663E}_3.png&quot;/&gt;&lt;left val=&quot;110&quot;/&gt;&lt;top val=&quot;546&quot;/&gt;&lt;width val=&quot;265&quot;/&gt;&lt;height val=&quot;113&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4C7E49F3-314B-4BD0-B0C0-EDFCC90801A8}&quot;/&gt;&lt;isInvalidForFieldText val=&quot;0&quot;/&gt;&lt;Image&gt;&lt;filename val=&quot;C:\Users\ngladky\AppData\Local\Temp\CP10840495324234Session\CPTrustFolder10840495324250\PPTImport10840495396837\data\asimages\{4C7E49F3-314B-4BD0-B0C0-EDFCC90801A8}_4.png&quot;/&gt;&lt;left val=&quot;77&quot;/&gt;&lt;top val=&quot;47&quot;/&gt;&lt;width val=&quot;1413&quot;/&gt;&lt;height val=&quot;175&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3&quot;/&gt;&lt;lineCharCount val=&quot;21&quot;/&gt;&lt;lineCharCount val=&quot;23&quot;/&gt;&lt;lineCharCount val=&quot;12&quot;/&gt;&lt;lineCharCount val=&quot;19&quot;/&gt;&lt;lineCharCount val=&quot;26&quot;/&gt;&lt;lineCharCount val=&quot;20&quot;/&gt;&lt;lineCharCount val=&quot;22&quot;/&gt;&lt;/TableIndex&gt;&lt;/ShapeTextInfo&gt;"/>
  <p:tag name="HTML_SHAPEINFO" val="&lt;ThreeDShapeInfo&gt;&lt;uuid val=&quot;{0C75DCAF-F025-4938-B977-2DCAF38BDAEA}&quot;/&gt;&lt;isInvalidForFieldText val=&quot;0&quot;/&gt;&lt;Image&gt;&lt;filename val=&quot;C:\Users\ngladky\AppData\Local\Temp\CP10840495324234Session\CPTrustFolder10840495324250\PPTImport10840495396837\data\asimages\{0C75DCAF-F025-4938-B977-2DCAF38BDAEA}_4.png&quot;/&gt;&lt;left val=&quot;52&quot;/&gt;&lt;top val=&quot;225&quot;/&gt;&lt;width val=&quot;741&quot;/&gt;&lt;height val=&quot;586&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18C51658-A096-4716-84B8-11B3F555FDFC}&quot;/&gt;&lt;isInvalidForFieldText val=&quot;0&quot;/&gt;&lt;Image&gt;&lt;filename val=&quot;C:\Users\ngladky\AppData\Local\Temp\CP10840495324234Session\CPTrustFolder10840495324250\PPTImport10840495396837\data\asimages\{18C51658-A096-4716-84B8-11B3F555FDFC}_5.png&quot;/&gt;&lt;left val=&quot;77&quot;/&gt;&lt;top val=&quot;47&quot;/&gt;&lt;width val=&quot;1413&quot;/&gt;&lt;height val=&quot;175&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1&quot;/&gt;&lt;lineCharCount val=&quot;15&quot;/&gt;&lt;lineCharCount val=&quot;16&quot;/&gt;&lt;lineCharCount val=&quot;15&quot;/&gt;&lt;lineCharCount val=&quot;29&quot;/&gt;&lt;lineCharCount val=&quot;19&quot;/&gt;&lt;/TableIndex&gt;&lt;/ShapeTextInfo&gt;"/>
  <p:tag name="HTML_SHAPEINFO" val="&lt;ThreeDShapeInfo&gt;&lt;uuid val=&quot;{AE4E9BC0-EC7C-4351-BDDD-35C1298C3B1A}&quot;/&gt;&lt;isInvalidForFieldText val=&quot;0&quot;/&gt;&lt;Image&gt;&lt;filename val=&quot;C:\Users\ngladky\AppData\Local\Temp\CP10840495324234Session\CPTrustFolder10840495324250\PPTImport10840495396837\data\asimages\{AE4E9BC0-EC7C-4351-BDDD-35C1298C3B1A}_5.png&quot;/&gt;&lt;left val=&quot;80&quot;/&gt;&lt;top val=&quot;192&quot;/&gt;&lt;width val=&quot;742&quot;/&gt;&lt;height val=&quot;586&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E0C2B5EA-FBAE-4F15-910C-FF74A2F3F58C}&quot;/&gt;&lt;isInvalidForFieldText val=&quot;0&quot;/&gt;&lt;Image&gt;&lt;filename val=&quot;C:\Users\ngladky\AppData\Local\Temp\CP10840495324234Session\CPTrustFolder10840495324250\PPTImport10840495396837\data\asimages\{E0C2B5EA-FBAE-4F15-910C-FF74A2F3F58C}_6.png&quot;/&gt;&lt;left val=&quot;77&quot;/&gt;&lt;top val=&quot;47&quot;/&gt;&lt;width val=&quot;1413&quot;/&gt;&lt;height val=&quot;17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9&quot;/&gt;&lt;lineCharCount val=&quot;25&quot;/&gt;&lt;lineCharCount val=&quot;20&quot;/&gt;&lt;/TableIndex&gt;&lt;/ShapeTextInfo&gt;"/>
  <p:tag name="HTML_SHAPEINFO" val="&lt;ThreeDShapeInfo&gt;&lt;uuid val=&quot;{0172C47F-C5FD-4C18-B1A4-65A7F972CE6D}&quot;/&gt;&lt;isInvalidForFieldText val=&quot;0&quot;/&gt;&lt;Image&gt;&lt;filename val=&quot;C:\Users\ngladky\AppData\Local\Temp\CP10840495324234Session\CPTrustFolder10840495324250\PPTImport10840495396837\data\asimages\{0172C47F-C5FD-4C18-B1A4-65A7F972CE6D}_6.png&quot;/&gt;&lt;left val=&quot;44&quot;/&gt;&lt;top val=&quot;173&quot;/&gt;&lt;width val=&quot;1405&quot;/&gt;&lt;height val=&quot;210&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BDFFB5E6-2955-496D-B45D-D9605BE00FEA}&quot;/&gt;&lt;isInvalidForFieldText val=&quot;0&quot;/&gt;&lt;Image&gt;&lt;filename val=&quot;C:\Users\ngladky\AppData\Local\Temp\CP10840495324234Session\CPTrustFolder10840495324250\PPTImport10840495396837\data\asimages\{BDFFB5E6-2955-496D-B45D-D9605BE00FEA}_7.png&quot;/&gt;&lt;left val=&quot;77&quot;/&gt;&lt;top val=&quot;47&quot;/&gt;&lt;width val=&quot;1413&quot;/&gt;&lt;height val=&quot;175&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2&quot;/&gt;&lt;lineCharCount val=&quot;32&quot;/&gt;&lt;lineCharCount val=&quot;1&quot;/&gt;&lt;lineCharCount val=&quot;1&quot;/&gt;&lt;lineCharCount val=&quot;1&quot;/&gt;&lt;/TableIndex&gt;&lt;/ShapeTextInfo&gt;"/>
  <p:tag name="HTML_SHAPEINFO" val="&lt;ThreeDShapeInfo&gt;&lt;uuid val=&quot;{1ABAB4FB-9629-462C-BBF4-8F2B84C17611}&quot;/&gt;&lt;isInvalidForFieldText val=&quot;0&quot;/&gt;&lt;Image&gt;&lt;filename val=&quot;C:\Users\ngladky\AppData\Local\Temp\CP10840495324234Session\CPTrustFolder10840495324250\PPTImport10840495396837\data\asimages\{1ABAB4FB-9629-462C-BBF4-8F2B84C17611}_7.png&quot;/&gt;&lt;left val=&quot;74&quot;/&gt;&lt;top val=&quot;216&quot;/&gt;&lt;width val=&quot;1395&quot;/&gt;&lt;height val=&quot;586&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B7B7A6D9-AD68-4EFB-AB60-C5FE0955F1EC}&quot;/&gt;&lt;isInvalidForFieldText val=&quot;0&quot;/&gt;&lt;Image&gt;&lt;filename val=&quot;C:\Users\ngladky\AppData\Local\Temp\CP10840495324234Session\CPTrustFolder10840495324250\PPTImport10840495396837\data\asimages\{B7B7A6D9-AD68-4EFB-AB60-C5FE0955F1EC}_8.png&quot;/&gt;&lt;left val=&quot;46&quot;/&gt;&lt;top val=&quot;10&quot;/&gt;&lt;width val=&quot;1446&quot;/&gt;&lt;height val=&quot;175&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089626AF-81DC-4F9A-AE4D-47B1B0C83BF9}&quot;/&gt;&lt;isInvalidForFieldText val=&quot;0&quot;/&gt;&lt;Image&gt;&lt;filename val=&quot;C:\Users\ngladky\AppData\Local\Temp\CP10840495324234Session\CPTrustFolder10840495324250\PPTImport10840495396837\data\asimages\{089626AF-81DC-4F9A-AE4D-47B1B0C83BF9}_8.png&quot;/&gt;&lt;left val=&quot;88&quot;/&gt;&lt;top val=&quot;152&quot;/&gt;&lt;width val=&quot;1413&quot;/&gt;&lt;height val=&quot;65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 name="HTML_SHAPEINFO" val="&lt;ThreeDShapeInfo&gt;&lt;uuid val=&quot;{99065068-25F0-42A2-A841-7EF3D62DB799}&quot;/&gt;&lt;isInvalidForFieldText val=&quot;0&quot;/&gt;&lt;Image&gt;&lt;filename val=&quot;C:\Users\ngladky\AppData\Local\Temp\CP10840495324234Session\CPTrustFolder10840495324250\PPTImport10840495396837\data\asimages\{99065068-25F0-42A2-A841-7EF3D62DB799}_8.png&quot;/&gt;&lt;left val=&quot;65&quot;/&gt;&lt;top val=&quot;203&quot;/&gt;&lt;width val=&quot;502&quot;/&gt;&lt;height val=&quot;276&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B85D9A3E-9858-4463-B980-441193424884}&quot;/&gt;&lt;isInvalidForFieldText val=&quot;0&quot;/&gt;&lt;Image&gt;&lt;filename val=&quot;C:\Users\ngladky\AppData\Local\Temp\CP10840495324234Session\CPTrustFolder10840495324250\PPTImport10840495396837\data\asimages\{B85D9A3E-9858-4463-B980-441193424884}_9.png&quot;/&gt;&lt;left val=&quot;77&quot;/&gt;&lt;top val=&quot;47&quot;/&gt;&lt;width val=&quot;1413&quot;/&gt;&lt;height val=&quot;175&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4&quot;/&gt;&lt;lineCharCount val=&quot;22&quot;/&gt;&lt;lineCharCount val=&quot;1&quot;/&gt;&lt;lineCharCount val=&quot;1&quot;/&gt;&lt;/TableIndex&gt;&lt;/ShapeTextInfo&gt;"/>
  <p:tag name="HTML_SHAPEINFO" val="&lt;ThreeDShapeInfo&gt;&lt;uuid val=&quot;{F9361BD1-86F8-462A-BC8C-7EB4CD86140A}&quot;/&gt;&lt;isInvalidForFieldText val=&quot;0&quot;/&gt;&lt;Image&gt;&lt;filename val=&quot;C:\Users\ngladky\AppData\Local\Temp\CP10840495324234Session\CPTrustFolder10840495324250\PPTImport10840495396837\data\asimages\{F9361BD1-86F8-462A-BC8C-7EB4CD86140A}_9.png&quot;/&gt;&lt;left val=&quot;93&quot;/&gt;&lt;top val=&quot;406&quot;/&gt;&lt;width val=&quot;736&quot;/&gt;&lt;height val=&quot;405&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quot;/&gt;&lt;lineCharCount val=&quot;30&quot;/&gt;&lt;/TableIndex&gt;&lt;/ShapeTextInfo&gt;"/>
  <p:tag name="HTML_SHAPEINFO" val="&lt;ThreeDShapeInfo&gt;&lt;uuid val=&quot;{11FDA6EE-7DB2-41B3-AA30-4AE0676C6BCB}&quot;/&gt;&lt;isInvalidForFieldText val=&quot;0&quot;/&gt;&lt;Image&gt;&lt;filename val=&quot;C:\Users\ngladky\AppData\Local\Temp\CP10840495324234Session\CPTrustFolder10840495324250\PPTImport10840495396837\data\asimages\{11FDA6EE-7DB2-41B3-AA30-4AE0676C6BCB}_9.png&quot;/&gt;&lt;left val=&quot;793&quot;/&gt;&lt;top val=&quot;406&quot;/&gt;&lt;width val=&quot;697&quot;/&gt;&lt;height val=&quot;405&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B41E95A2-B9DB-4DBC-B5F1-B052B8CFEC38}&quot;/&gt;&lt;isInvalidForFieldText val=&quot;0&quot;/&gt;&lt;Image&gt;&lt;filename val=&quot;C:\Users\ngladky\AppData\Local\Temp\CP10840495324234Session\CPTrustFolder10840495324250\PPTImport10840495396837\data\asimages\{B41E95A2-B9DB-4DBC-B5F1-B052B8CFEC38}_10.png&quot;/&gt;&lt;left val=&quot;54&quot;/&gt;&lt;top val=&quot;47&quot;/&gt;&lt;width val=&quot;1413&quot;/&gt;&lt;height val=&quot;175&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1&quot;/&gt;&lt;/TableIndex&gt;&lt;/ShapeTextInfo&gt;"/>
  <p:tag name="HTML_SHAPEINFO" val="&lt;ThreeDShapeInfo&gt;&lt;uuid val=&quot;{21349A97-A8F2-4B46-8804-D201B728DA4F}&quot;/&gt;&lt;isInvalidForFieldText val=&quot;0&quot;/&gt;&lt;Image&gt;&lt;filename val=&quot;C:\Users\ngladky\AppData\Local\Temp\CP10840495324234Session\CPTrustFolder10840495324250\PPTImport10840495396837\data\asimages\{21349A97-A8F2-4B46-8804-D201B728DA4F}_10.png&quot;/&gt;&lt;left val=&quot;66&quot;/&gt;&lt;top val=&quot;204&quot;/&gt;&lt;width val=&quot;701&quot;/&gt;&lt;height val=&quot;124&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20&quot;/&gt;&lt;/TableIndex&gt;&lt;/ShapeTextInfo&gt;"/>
  <p:tag name="HTML_SHAPEINFO" val="&lt;ThreeDShapeInfo&gt;&lt;uuid val=&quot;{3F0E77F2-6F4A-40EA-B683-214C3BE1ECC4}&quot;/&gt;&lt;isInvalidForFieldText val=&quot;0&quot;/&gt;&lt;Image&gt;&lt;filename val=&quot;C:\Users\ngladky\AppData\Local\Temp\CP10840495324234Session\CPTrustFolder10840495324250\PPTImport10840495396837\data\asimages\{3F0E77F2-6F4A-40EA-B683-214C3BE1ECC4}_10.png&quot;/&gt;&lt;left val=&quot;95&quot;/&gt;&lt;top val=&quot;314&quot;/&gt;&lt;width val=&quot;692&quot;/&gt;&lt;height val=&quot;188&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7237F591-EF8C-463A-8A20-C31EC916BB70}&quot;/&gt;&lt;isInvalidForFieldText val=&quot;0&quot;/&gt;&lt;Image&gt;&lt;filename val=&quot;C:\Users\ngladky\AppData\Local\Temp\CP10840495324234Session\CPTrustFolder10840495324250\PPTImport10840495396837\data\asimages\{7237F591-EF8C-463A-8A20-C31EC916BB70}_10.png&quot;/&gt;&lt;left val=&quot;791&quot;/&gt;&lt;top val=&quot;206&quot;/&gt;&lt;width val=&quot;768&quot;/&gt;&lt;height val=&quot;107&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1&quot;/&gt;&lt;lineCharCount val=&quot;30&quot;/&gt;&lt;lineCharCount val=&quot;33&quot;/&gt;&lt;lineCharCount val=&quot;29&quot;/&gt;&lt;lineCharCount val=&quot;32&quot;/&gt;&lt;lineCharCount val=&quot;6&quot;/&gt;&lt;/TableIndex&gt;&lt;/ShapeTextInfo&gt;"/>
  <p:tag name="HTML_SHAPEINFO" val="&lt;ThreeDShapeInfo&gt;&lt;uuid val=&quot;{026FB28F-507A-4D03-84C7-19BB33516CAD}&quot;/&gt;&lt;isInvalidForFieldText val=&quot;0&quot;/&gt;&lt;Image&gt;&lt;filename val=&quot;C:\Users\ngladky\AppData\Local\Temp\CP10840495324234Session\CPTrustFolder10840495324250\PPTImport10840495396837\data\asimages\{026FB28F-507A-4D03-84C7-19BB33516CAD}_10.png&quot;/&gt;&lt;left val=&quot;844&quot;/&gt;&lt;top val=&quot;309&quot;/&gt;&lt;width val=&quot;702&quot;/&gt;&lt;height val=&quot;348&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3&quot;/&gt;&lt;lineCharCount val=&quot;32&quot;/&gt;&lt;lineCharCount val=&quot;21&quot;/&gt;&lt;/TableIndex&gt;&lt;/ShapeTextInfo&gt;"/>
  <p:tag name="HTML_SHAPEINFO" val="&lt;ThreeDShapeInfo&gt;&lt;uuid val=&quot;{D01CC13F-4420-413C-B246-D6FBBE4B5FDC}&quot;/&gt;&lt;isInvalidForFieldText val=&quot;0&quot;/&gt;&lt;Image&gt;&lt;filename val=&quot;C:\Users\ngladky\AppData\Local\Temp\CP10840495324234Session\CPTrustFolder10840495324250\PPTImport10840495396837\data\asimages\{D01CC13F-4420-413C-B246-D6FBBE4B5FDC}_10.png&quot;/&gt;&lt;left val=&quot;598&quot;/&gt;&lt;top val=&quot;672&quot;/&gt;&lt;width val=&quot;961&quot;/&gt;&lt;height val=&quot;212&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88CC2761-ECE9-4B00-8258-D60C334EEF4A}&quot;/&gt;&lt;isInvalidForFieldText val=&quot;0&quot;/&gt;&lt;Image&gt;&lt;filename val=&quot;C:\Users\ngladky\AppData\Local\Temp\CP10840495324234Session\CPTrustFolder10840495324250\PPTImport10840495396837\data\asimages\{88CC2761-ECE9-4B00-8258-D60C334EEF4A}_11.png&quot;/&gt;&lt;left val=&quot;77&quot;/&gt;&lt;top val=&quot;47&quot;/&gt;&lt;width val=&quot;1451&quot;/&gt;&lt;height val=&quot;175&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0&quot;/&gt;&lt;lineCharCount val=&quot;67&quot;/&gt;&lt;lineCharCount val=&quot;9&quot;/&gt;&lt;/TableIndex&gt;&lt;/ShapeTextInfo&gt;"/>
  <p:tag name="HTML_SHAPEINFO" val="&lt;ThreeDShapeInfo&gt;&lt;uuid val=&quot;{FA1C2442-A002-4630-8F0E-11513968C05E}&quot;/&gt;&lt;isInvalidForFieldText val=&quot;0&quot;/&gt;&lt;Image&gt;&lt;filename val=&quot;C:\Users\ngladky\AppData\Local\Temp\CP10840495324234Session\CPTrustFolder10840495324250\PPTImport10840495396837\data\asimages\{FA1C2442-A002-4630-8F0E-11513968C05E}_11.png&quot;/&gt;&lt;left val=&quot;93&quot;/&gt;&lt;top val=&quot;225&quot;/&gt;&lt;width val=&quot;1397&quot;/&gt;&lt;height val=&quot;586&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C40B184F-DDA3-45A2-A7BB-1FFF250AC11F}&quot;/&gt;&lt;isInvalidForFieldText val=&quot;0&quot;/&gt;&lt;Image&gt;&lt;filename val=&quot;C:\Users\ngladky\AppData\Local\Temp\CP10840495324234Session\CPTrustFolder10840495324250\PPTImport10840495396837\data\asimages\{C40B184F-DDA3-45A2-A7BB-1FFF250AC11F}_12.png&quot;/&gt;&lt;left val=&quot;77&quot;/&gt;&lt;top val=&quot;47&quot;/&gt;&lt;width val=&quot;1413&quot;/&gt;&lt;height val=&quot;175&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5&quot;/&gt;&lt;lineCharCount val=&quot;33&quot;/&gt;&lt;lineCharCount val=&quot;37&quot;/&gt;&lt;/TableIndex&gt;&lt;/ShapeTextInfo&gt;"/>
  <p:tag name="HTML_SHAPEINFO" val="&lt;ThreeDShapeInfo&gt;&lt;uuid val=&quot;{7BEEC568-D6C6-4D89-951A-4867A4852281}&quot;/&gt;&lt;isInvalidForFieldText val=&quot;0&quot;/&gt;&lt;Image&gt;&lt;filename val=&quot;C:\Users\ngladky\AppData\Local\Temp\CP10840495324234Session\CPTrustFolder10840495324250\PPTImport10840495396837\data\asimages\{7BEEC568-D6C6-4D89-951A-4867A4852281}_12.png&quot;/&gt;&lt;left val=&quot;115&quot;/&gt;&lt;top val=&quot;183&quot;/&gt;&lt;width val=&quot;884&quot;/&gt;&lt;height val=&quot;181&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31&quot;/&gt;&lt;/TableIndex&gt;&lt;/ShapeTextInfo&gt;"/>
  <p:tag name="HTML_SHAPEINFO" val="&lt;ThreeDShapeInfo&gt;&lt;uuid val=&quot;{52AEA5E3-A2A8-4770-B897-A56F6501E7BF}&quot;/&gt;&lt;isInvalidForFieldText val=&quot;0&quot;/&gt;&lt;Image&gt;&lt;filename val=&quot;C:\Users\ngladky\AppData\Local\Temp\CP10840495324234Session\CPTrustFolder10840495324250\PPTImport10840495396837\data\asimages\{52AEA5E3-A2A8-4770-B897-A56F6501E7BF}_12.png&quot;/&gt;&lt;left val=&quot;402&quot;/&gt;&lt;top val=&quot;416&quot;/&gt;&lt;width val=&quot;770&quot;/&gt;&lt;height val=&quot;188&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2&quot;/&gt;&lt;lineCharCount val=&quot;9&quot;/&gt;&lt;/TableIndex&gt;&lt;/ShapeTextInfo&gt;"/>
  <p:tag name="HTML_SHAPEINFO" val="&lt;ThreeDShapeInfo&gt;&lt;uuid val=&quot;{AD843CAB-F001-4955-BD81-E89D9F10CDFE}&quot;/&gt;&lt;isInvalidForFieldText val=&quot;0&quot;/&gt;&lt;Image&gt;&lt;filename val=&quot;C:\Users\ngladky\AppData\Local\Temp\CP10840495324234Session\CPTrustFolder10840495324250\PPTImport10840495396837\data\asimages\{AD843CAB-F001-4955-BD81-E89D9F10CDFE}_12.png&quot;/&gt;&lt;left val=&quot;648&quot;/&gt;&lt;top val=&quot;675&quot;/&gt;&lt;width val=&quot;770&quot;/&gt;&lt;height val=&quot;188&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3CD6D08F-341F-40A9-83F0-DBB32D56FF08}&quot;/&gt;&lt;isInvalidForFieldText val=&quot;0&quot;/&gt;&lt;Image&gt;&lt;filename val=&quot;C:\Users\ngladky\AppData\Local\Temp\CP10840495324234Session\CPTrustFolder10840495324250\PPTImport10840495396837\data\asimages\{3CD6D08F-341F-40A9-83F0-DBB32D56FF08}_13.png&quot;/&gt;&lt;left val=&quot;77&quot;/&gt;&lt;top val=&quot;47&quot;/&gt;&lt;width val=&quot;1413&quot;/&gt;&lt;height val=&quot;175&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 name="HTML_SHAPEINFO" val="&lt;ThreeDShapeInfo&gt;&lt;uuid val=&quot;{C3790AD0-E83A-4F89-9487-0C319580549C}&quot;/&gt;&lt;isInvalidForFieldText val=&quot;0&quot;/&gt;&lt;Image&gt;&lt;filename val=&quot;C:\Users\ngladky\AppData\Local\Temp\CP10840495324234Session\CPTrustFolder10840495324250\PPTImport10840495396837\data\asimages\{C3790AD0-E83A-4F89-9487-0C319580549C}_13.png&quot;/&gt;&lt;left val=&quot;109&quot;/&gt;&lt;top val=&quot;175&quot;/&gt;&lt;width val=&quot;1381&quot;/&gt;&lt;height val=&quot;100&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35970C6C-52AA-4D12-AC3B-E18D8B784CF2}&quot;/&gt;&lt;isInvalidForFieldText val=&quot;0&quot;/&gt;&lt;Image&gt;&lt;filename val=&quot;C:\Users\ngladky\AppData\Local\Temp\CP10840495324234Session\CPTrustFolder10840495324250\PPTImport10840495396837\data\asimages\{35970C6C-52AA-4D12-AC3B-E18D8B784CF2}_13.png&quot;/&gt;&lt;left val=&quot;538&quot;/&gt;&lt;top val=&quot;272&quot;/&gt;&lt;width val=&quot;438&quot;/&gt;&lt;height val=&quot;284&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5&quot;/&gt;&lt;lineCharCount val=&quot;12&quot;/&gt;&lt;lineCharCount val=&quot;12&quot;/&gt;&lt;lineCharCount val=&quot;7&quot;/&gt;&lt;/TableIndex&gt;&lt;/ShapeTextInfo&gt;"/>
  <p:tag name="HTML_SHAPEINFO" val="&lt;ThreeDShapeInfo&gt;&lt;uuid val=&quot;{8B43F2AC-9F90-46F3-A8B1-A084DD225424}&quot;/&gt;&lt;isInvalidForFieldText val=&quot;0&quot;/&gt;&lt;Image&gt;&lt;filename val=&quot;C:\Users\ngladky\AppData\Local\Temp\CP10840495324234Session\CPTrustFolder10840495324250\PPTImport10840495396837\data\asimages\{8B43F2AC-9F90-46F3-A8B1-A084DD225424}_13.png&quot;/&gt;&lt;left val=&quot;1021&quot;/&gt;&lt;top val=&quot;555&quot;/&gt;&lt;width val=&quot;354&quot;/&gt;&lt;height val=&quot;284&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2&quot;/&gt;&lt;lineCharCount val=&quot;3&quot;/&gt;&lt;lineCharCount val=&quot;8&quot;/&gt;&lt;/TableIndex&gt;&lt;/ShapeTextInfo&gt;"/>
  <p:tag name="HTML_SHAPEINFO" val="&lt;ThreeDShapeInfo&gt;&lt;uuid val=&quot;{15850D5E-A09E-40BD-9236-AACDD92CF6F6}&quot;/&gt;&lt;isInvalidForFieldText val=&quot;0&quot;/&gt;&lt;Image&gt;&lt;filename val=&quot;C:\Users\ngladky\AppData\Local\Temp\CP10840495324234Session\CPTrustFolder10840495324250\PPTImport10840495396837\data\asimages\{15850D5E-A09E-40BD-9236-AACDD92CF6F6}_13.png&quot;/&gt;&lt;left val=&quot;205&quot;/&gt;&lt;top val=&quot;547&quot;/&gt;&lt;width val=&quot;317&quot;/&gt;&lt;height val=&quot;291&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INFO" val="&lt;ThreeDShapeInfo&gt;&lt;uuid val=&quot;{71B31EE1-9237-4891-9B9C-2782B8F2320C}&quot;/&gt;&lt;isInvalidForFieldText val=&quot;0&quot;/&gt;&lt;Image&gt;&lt;filename val=&quot;C:\Users\ngladky\AppData\Local\Temp\CP10840495324234Session\CPTrustFolder10840495324250\PPTImport10840495396837\data\asimages\{71B31EE1-9237-4891-9B9C-2782B8F2320C}_13.png&quot;/&gt;&lt;left val=&quot;356&quot;/&gt;&lt;top val=&quot;421&quot;/&gt;&lt;width val=&quot;153&quot;/&gt;&lt;height val=&quot;130&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INFO" val="&lt;ThreeDShapeInfo&gt;&lt;uuid val=&quot;{5F1D0C27-4166-44EE-A8D2-2E48CE0B12AC}&quot;/&gt;&lt;isInvalidForFieldText val=&quot;0&quot;/&gt;&lt;Image&gt;&lt;filename val=&quot;C:\Users\ngladky\AppData\Local\Temp\CP10840495324234Session\CPTrustFolder10840495324250\PPTImport10840495396837\data\asimages\{5F1D0C27-4166-44EE-A8D2-2E48CE0B12AC}_13.png&quot;/&gt;&lt;left val=&quot;1004&quot;/&gt;&lt;top val=&quot;420&quot;/&gt;&lt;width val=&quot;174&quot;/&gt;&lt;height val=&quot;143&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258FED8-9BA1-40B1-8D2B-B0AD6CF236AC}&quot;/&gt;&lt;isInvalidForFieldText val=&quot;0&quot;/&gt;&lt;Image&gt;&lt;filename val=&quot;C:\Users\ngladky\AppData\Local\Temp\CP10840495324234Session\CPTrustFolder10840495324250\PPTImport10840495396837\data\asimages\{A258FED8-9BA1-40B1-8D2B-B0AD6CF236AC}_13.png&quot;/&gt;&lt;left val=&quot;427&quot;/&gt;&lt;top val=&quot;364&quot;/&gt;&lt;width val=&quot;103&quot;/&gt;&lt;height val=&quot;85&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 name="HTML_SHAPEINFO" val="&lt;ThreeDShapeInfo&gt;&lt;uuid val=&quot;{4B3C3C0C-5E43-4BAD-88A0-876C42683A30}&quot;/&gt;&lt;isInvalidForFieldText val=&quot;0&quot;/&gt;&lt;Image&gt;&lt;filename val=&quot;C:\Users\ngladky\AppData\Local\Temp\CP10840495324234Session\CPTrustFolder10840495324250\PPTImport10840495396837\data\asimages\{4B3C3C0C-5E43-4BAD-88A0-876C42683A30}_13.png&quot;/&gt;&lt;left val=&quot;978&quot;/&gt;&lt;top val=&quot;357&quot;/&gt;&lt;width val=&quot;108&quot;/&gt;&lt;height val=&quot;86&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4AE1C922-D85D-4DEB-9FCE-A3573328E6F6}&quot;/&gt;&lt;isInvalidForFieldText val=&quot;0&quot;/&gt;&lt;Image&gt;&lt;filename val=&quot;C:\Users\ngladky\AppData\Local\Temp\CP10840495324234Session\CPTrustFolder10840495324250\PPTImport10840495396837\data\asimages\{4AE1C922-D85D-4DEB-9FCE-A3573328E6F6}_14.png&quot;/&gt;&lt;left val=&quot;77&quot;/&gt;&lt;top val=&quot;47&quot;/&gt;&lt;width val=&quot;1413&quot;/&gt;&lt;height val=&quot;175&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2&quot;/&gt;&lt;lineCharCount val=&quot;12&quot;/&gt;&lt;lineCharCount val=&quot;21&quot;/&gt;&lt;/TableIndex&gt;&lt;/ShapeTextInfo&gt;"/>
  <p:tag name="HTML_SHAPEINFO" val="&lt;ThreeDShapeInfo&gt;&lt;uuid val=&quot;{6AFCC82B-4890-4D5D-9A54-1E97B879E6E4}&quot;/&gt;&lt;isInvalidForFieldText val=&quot;0&quot;/&gt;&lt;Image&gt;&lt;filename val=&quot;C:\Users\ngladky\AppData\Local\Temp\CP10840495324234Session\CPTrustFolder10840495324250\PPTImport10840495396837\data\asimages\{6AFCC82B-4890-4D5D-9A54-1E97B879E6E4}_15.png&quot;/&gt;&lt;left val=&quot;112&quot;/&gt;&lt;top val=&quot;357&quot;/&gt;&lt;width val=&quot;1381&quot;/&gt;&lt;height val=&quot;314&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4&quot;/&gt;&lt;/TableIndex&gt;&lt;/ShapeTextInfo&gt;"/>
  <p:tag name="HTML_SHAPEINFO" val="&lt;ThreeDShapeInfo&gt;&lt;uuid val=&quot;{408FDAFF-99B9-4EE6-A5DF-7B38F80C8FBA}&quot;/&gt;&lt;isInvalidForFieldText val=&quot;0&quot;/&gt;&lt;Image&gt;&lt;filename val=&quot;C:\Users\ngladky\AppData\Local\Temp\CP10840495324234Session\CPTrustFolder10840495324250\PPTImport10840495396837\data\asimages\{408FDAFF-99B9-4EE6-A5DF-7B38F80C8FBA}_15.png&quot;/&gt;&lt;left val=&quot;100&quot;/&gt;&lt;top val=&quot;743&quot;/&gt;&lt;width val=&quot;1381&quot;/&gt;&lt;height val=&quot;249&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HTML_SHAPEINFO" val="&lt;ThreeDShapeInfo&gt;&lt;uuid val=&quot;{C4669C46-76DA-4A36-98B7-51A26FC18B02}&quot;/&gt;&lt;isInvalidForFieldText val=&quot;0&quot;/&gt;&lt;Image&gt;&lt;filename val=&quot;C:\Users\ngladky\AppData\Local\Temp\CP10840495324234Session\CPTrustFolder10840495324250\PPTImport10840495396837\data\asimages\{C4669C46-76DA-4A36-98B7-51A26FC18B02}_15.png&quot;/&gt;&lt;left val=&quot;637&quot;/&gt;&lt;top val=&quot;48&quot;/&gt;&lt;width val=&quot;272&quot;/&gt;&lt;height val=&quot;267&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7AA68CFF-9534-45F3-875A-A3722955655D}&quot;/&gt;&lt;isInvalidForFieldText val=&quot;0&quot;/&gt;&lt;Image&gt;&lt;filename val=&quot;C:\Users\ngladky\AppData\Local\Temp\CP10840495324234Session\CPTrustFolder10840495324250\PPTImport10840495396837\data\asimages\{7AA68CFF-9534-45F3-875A-A3722955655D}_16.png&quot;/&gt;&lt;left val=&quot;77&quot;/&gt;&lt;top val=&quot;37&quot;/&gt;&lt;width val=&quot;1413&quot;/&gt;&lt;height val=&quot;155&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2&quot;/&gt;&lt;lineCharCount val=&quot;77&quot;/&gt;&lt;lineCharCount val=&quot;8&quot;/&gt;&lt;lineCharCount val=&quot;40&quot;/&gt;&lt;lineCharCount val=&quot;45&quot;/&gt;&lt;lineCharCount val=&quot;1&quot;/&gt;&lt;lineCharCount val=&quot;67&quot;/&gt;&lt;lineCharCount val=&quot;36&quot;/&gt;&lt;lineCharCount val=&quot;1&quot;/&gt;&lt;/TableIndex&gt;&lt;/ShapeTextInfo&gt;"/>
  <p:tag name="HTML_SHAPEINFO" val="&lt;ThreeDShapeInfo&gt;&lt;uuid val=&quot;{58F61031-54C3-4DC9-B6E5-DE7FAFADD149}&quot;/&gt;&lt;isInvalidForFieldText val=&quot;0&quot;/&gt;&lt;Image&gt;&lt;filename val=&quot;C:\Users\ngladky\AppData\Local\Temp\CP10840495324234Session\CPTrustFolder10840495324250\PPTImport10840495396837\data\asimages\{58F61031-54C3-4DC9-B6E5-DE7FAFADD149}_16.png&quot;/&gt;&lt;left val=&quot;107&quot;/&gt;&lt;top val=&quot;156&quot;/&gt;&lt;width val=&quot;1419&quot;/&gt;&lt;height val=&quot;656&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45A1765B-4185-44EA-9F7D-FB0CA1EDF73C}&quot;/&gt;&lt;isInvalidForFieldText val=&quot;0&quot;/&gt;&lt;Image&gt;&lt;filename val=&quot;C:\Users\ngladky\AppData\Local\Temp\CP10840495324234Session\CPTrustFolder10840495324250\PPTImport10840495396837\data\asimages\{45A1765B-4185-44EA-9F7D-FB0CA1EDF73C}_17.png&quot;/&gt;&lt;left val=&quot;77&quot;/&gt;&lt;top val=&quot;47&quot;/&gt;&lt;width val=&quot;1413&quot;/&gt;&lt;height val=&quot;175&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0A2A0069-B2DF-4FB4-A8D7-8EFC1E911E9E}&quot;/&gt;&lt;isInvalidForFieldText val=&quot;0&quot;/&gt;&lt;Image&gt;&lt;filename val=&quot;C:\Users\ngladky\AppData\Local\Temp\CP10840495324234Session\CPTrustFolder10840495324250\PPTImport10840495396837\data\asimages\{0A2A0069-B2DF-4FB4-A8D7-8EFC1E911E9E}_17.png&quot;/&gt;&lt;left val=&quot;67&quot;/&gt;&lt;top val=&quot;187&quot;/&gt;&lt;width val=&quot;720&quot;/&gt;&lt;height val=&quot;190&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2&quot;/&gt;&lt;lineCharCount val=&quot;24&quot;/&gt;&lt;lineCharCount val=&quot;33&quot;/&gt;&lt;lineCharCount val=&quot;23&quot;/&gt;&lt;lineCharCount val=&quot;21&quot;/&gt;&lt;lineCharCount val=&quot;19&quot;/&gt;&lt;lineCharCount val=&quot;25&quot;/&gt;&lt;lineCharCount val=&quot;16&quot;/&gt;&lt;/TableIndex&gt;&lt;/ShapeTextInfo&gt;"/>
  <p:tag name="HTML_SHAPEINFO" val="&lt;ThreeDShapeInfo&gt;&lt;uuid val=&quot;{2EEFD9CB-9208-491D-AFB7-BEE6845E9813}&quot;/&gt;&lt;isInvalidForFieldText val=&quot;0&quot;/&gt;&lt;Image&gt;&lt;filename val=&quot;C:\Users\ngladky\AppData\Local\Temp\CP10840495324234Session\CPTrustFolder10840495324250\PPTImport10840495396837\data\asimages\{2EEFD9CB-9208-491D-AFB7-BEE6845E9813}_17.png&quot;/&gt;&lt;left val=&quot;95&quot;/&gt;&lt;top val=&quot;314&quot;/&gt;&lt;width val=&quot;692&quot;/&gt;&lt;height val=&quot;560&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A322514E-A3C2-4E64-ABB0-7BB247FA0E96}&quot;/&gt;&lt;isInvalidForFieldText val=&quot;0&quot;/&gt;&lt;Image&gt;&lt;filename val=&quot;C:\Users\ngladky\AppData\Local\Temp\CP10840495324234Session\CPTrustFolder10840495324250\PPTImport10840495396837\data\asimages\{A322514E-A3C2-4E64-ABB0-7BB247FA0E96}_17.png&quot;/&gt;&lt;left val=&quot;767&quot;/&gt;&lt;top val=&quot;187&quot;/&gt;&lt;width val=&quot;724&quot;/&gt;&lt;height val=&quot;190&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8&quot;/&gt;&lt;lineCharCount val=&quot;20&quot;/&gt;&lt;lineCharCount val=&quot;1&quot;/&gt;&lt;lineCharCount val=&quot;32&quot;/&gt;&lt;lineCharCount val=&quot;34&quot;/&gt;&lt;lineCharCount val=&quot;1&quot;/&gt;&lt;lineCharCount val=&quot;32&quot;/&gt;&lt;lineCharCount val=&quot;10&quot;/&gt;&lt;lineCharCount val=&quot;33&quot;/&gt;&lt;lineCharCount val=&quot;19&quot;/&gt;&lt;/TableIndex&gt;&lt;/ShapeTextInfo&gt;"/>
  <p:tag name="HTML_SHAPEINFO" val="&lt;ThreeDShapeInfo&gt;&lt;uuid val=&quot;{B278D09F-4305-403F-A180-AA7F895C7E8A}&quot;/&gt;&lt;isInvalidForFieldText val=&quot;0&quot;/&gt;&lt;Image&gt;&lt;filename val=&quot;C:\Users\ngladky\AppData\Local\Temp\CP10840495324234Session\CPTrustFolder10840495324250\PPTImport10840495396837\data\asimages\{B278D09F-4305-403F-A180-AA7F895C7E8A}_17.png&quot;/&gt;&lt;left val=&quot;795&quot;/&gt;&lt;top val=&quot;309&quot;/&gt;&lt;width val=&quot;696&quot;/&gt;&lt;height val=&quot;506&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1BBA82F8-7B79-4672-87DB-2145BCCCF954}&quot;/&gt;&lt;isInvalidForFieldText val=&quot;0&quot;/&gt;&lt;Image&gt;&lt;filename val=&quot;C:\Users\ngladky\AppData\Local\Temp\CP10840495324234Session\CPTrustFolder10840495324250\PPTImport10840495396837\data\asimages\{1BBA82F8-7B79-4672-87DB-2145BCCCF954}_18.png&quot;/&gt;&lt;left val=&quot;77&quot;/&gt;&lt;top val=&quot;47&quot;/&gt;&lt;width val=&quot;1413&quot;/&gt;&lt;height val=&quot;175&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63&quot;/&gt;&lt;lineCharCount val=&quot;48&quot;/&gt;&lt;lineCharCount val=&quot;1&quot;/&gt;&lt;lineCharCount val=&quot;71&quot;/&gt;&lt;lineCharCount val=&quot;39&quot;/&gt;&lt;lineCharCount val=&quot;1&quot;/&gt;&lt;lineCharCount val=&quot;73&quot;/&gt;&lt;lineCharCount val=&quot;69&quot;/&gt;&lt;lineCharCount val=&quot;1&quot;/&gt;&lt;lineCharCount val=&quot;70&quot;/&gt;&lt;lineCharCount val=&quot;71&quot;/&gt;&lt;lineCharCount val=&quot;66&quot;/&gt;&lt;lineCharCount val=&quot;47&quot;/&gt;&lt;/TableIndex&gt;&lt;/ShapeTextInfo&gt;"/>
  <p:tag name="HTML_SHAPEINFO" val="&lt;ThreeDShapeInfo&gt;&lt;uuid val=&quot;{8651D94F-4D16-47D9-B0EF-1784B75EE930}&quot;/&gt;&lt;isInvalidForFieldText val=&quot;0&quot;/&gt;&lt;Image&gt;&lt;filename val=&quot;C:\Users\ngladky\AppData\Local\Temp\CP10840495324234Session\CPTrustFolder10840495324250\PPTImport10840495396837\data\asimages\{8651D94F-4D16-47D9-B0EF-1784B75EE930}_18.png&quot;/&gt;&lt;left val=&quot;93&quot;/&gt;&lt;top val=&quot;207&quot;/&gt;&lt;width val=&quot;1397&quot;/&gt;&lt;height val=&quot;675&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D051A1F8-F566-425F-B80D-D334FF174355}&quot;/&gt;&lt;isInvalidForFieldText val=&quot;0&quot;/&gt;&lt;Image&gt;&lt;filename val=&quot;C:\Users\ngladky\AppData\Local\Temp\CP10840495324234Session\CPTrustFolder10840495324250\PPTImport10840495396837\data\asimages\{D051A1F8-F566-425F-B80D-D334FF174355}_19.png&quot;/&gt;&lt;left val=&quot;77&quot;/&gt;&lt;top val=&quot;47&quot;/&gt;&lt;width val=&quot;1413&quot;/&gt;&lt;height val=&quot;175&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TableIndex row=&quot;1&quot; col=&quot;2&quot;&gt;&lt;linesCount val=&quot;2&quot;/&gt;&lt;lineCharCount val=&quot;13&quot;/&gt;&lt;lineCharCount val=&quot;4&quot;/&gt;&lt;/TableIndex&gt;&lt;TableIndex row=&quot;1&quot; col=&quot;3&quot;&gt;&lt;linesCount val=&quot;3&quot;/&gt;&lt;lineCharCount val=&quot;14&quot;/&gt;&lt;lineCharCount val=&quot;17&quot;/&gt;&lt;lineCharCount val=&quot;4&quot;/&gt;&lt;/TableIndex&gt;&lt;TableIndex row=&quot;2&quot; col=&quot;1&quot;&gt;&lt;linesCount val=&quot;1&quot;/&gt;&lt;lineCharCount val=&quot;17&quot;/&gt;&lt;/TableIndex&gt;&lt;TableIndex row=&quot;2&quot; col=&quot;2&quot;&gt;&lt;linesCount val=&quot;1&quot;/&gt;&lt;lineCharCount val=&quot;2&quot;/&gt;&lt;/TableIndex&gt;&lt;TableIndex row=&quot;2&quot; col=&quot;3&quot;&gt;&lt;linesCount val=&quot;1&quot;/&gt;&lt;lineCharCount val=&quot;2&quot;/&gt;&lt;/TableIndex&gt;&lt;TableIndex row=&quot;3&quot; col=&quot;1&quot;&gt;&lt;linesCount val=&quot;2&quot;/&gt;&lt;lineCharCount val=&quot;22&quot;/&gt;&lt;lineCharCount val=&quot;23&quot;/&gt;&lt;/TableIndex&gt;&lt;TableIndex row=&quot;3&quot; col=&quot;2&quot;&gt;&lt;linesCount val=&quot;1&quot;/&gt;&lt;lineCharCount val=&quot;2&quot;/&gt;&lt;/TableIndex&gt;&lt;TableIndex row=&quot;3&quot; col=&quot;3&quot;&gt;&lt;linesCount val=&quot;1&quot;/&gt;&lt;lineCharCount val=&quot;2&quot;/&gt;&lt;/TableIndex&gt;&lt;TableIndex row=&quot;4&quot; col=&quot;1&quot;&gt;&lt;linesCount val=&quot;1&quot;/&gt;&lt;lineCharCount val=&quot;18&quot;/&gt;&lt;/TableIndex&gt;&lt;TableIndex row=&quot;4&quot; col=&quot;2&quot;&gt;&lt;linesCount val=&quot;1&quot;/&gt;&lt;lineCharCount val=&quot;2&quot;/&gt;&lt;/TableIndex&gt;&lt;TableIndex row=&quot;4&quot; col=&quot;3&quot;&gt;&lt;linesCount val=&quot;1&quot;/&gt;&lt;lineCharCount val=&quot;2&quot;/&gt;&lt;/TableIndex&gt;&lt;/ShapeTextInfo&gt;"/>
  <p:tag name="PRESENTER_SHAPEINFO" val="&lt;ThreeDShapeInfo&gt;&lt;uuid val=&quot;{279CA89A-9C8F-49D5-B982-238AB9335F0A}&quot;/&gt;&lt;isInvalidForFieldText val=&quot;0&quot;/&gt;&lt;Image&gt;&lt;filename val=&quot;C:\Users\ngladky\AppData\Local\Temp\CP10840495324234Session\CPTrustFolder10840495324250\PPTImport10840495396837\data\asimages\{279CA89A-9C8F-49D5-B982-238AB9335F0A}_19.png&quot;/&gt;&lt;left val=&quot;75&quot;/&gt;&lt;top val=&quot;217&quot;/&gt;&lt;width val=&quot;1279&quot;/&gt;&lt;height val=&quot;507&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quot;/&gt;&lt;/TableIndex&gt;&lt;/ShapeTextInfo&gt;"/>
  <p:tag name="HTML_SHAPEINFO" val="&lt;ThreeDShapeInfo&gt;&lt;uuid val=&quot;{20FD853E-0E3C-418C-B147-0779190CABC4}&quot;/&gt;&lt;isInvalidForFieldText val=&quot;0&quot;/&gt;&lt;Image&gt;&lt;filename val=&quot;C:\Users\ngladky\AppData\Local\Temp\CP10840495324234Session\CPTrustFolder10840495324250\PPTImport10840495396837\data\asimages\{20FD853E-0E3C-418C-B147-0779190CABC4}_19.png&quot;/&gt;&lt;left val=&quot;-1042&quot;/&gt;&lt;top val=&quot;-31&quot;/&gt;&lt;width val=&quot;2643&quot;/&gt;&lt;height val=&quot;122&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707A079-1C00-4502-9F29-36ED09FCD262}&quot;/&gt;&lt;isInvalidForFieldText val=&quot;0&quot;/&gt;&lt;Image&gt;&lt;filename val=&quot;C:\Users\ngladky\AppData\Local\Temp\CP10840495324234Session\CPTrustFolder10840495324250\PPTImport10840495396837\data\asimages\{0707A079-1C00-4502-9F29-36ED09FCD262}_20.png&quot;/&gt;&lt;left val=&quot;77&quot;/&gt;&lt;top val=&quot;47&quot;/&gt;&lt;width val=&quot;1413&quot;/&gt;&lt;height val=&quot;175&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0&quot;/&gt;&lt;lineCharCount val=&quot;22&quot;/&gt;&lt;lineCharCount val=&quot;19&quot;/&gt;&lt;lineCharCount val=&quot;21&quot;/&gt;&lt;lineCharCount val=&quot;20&quot;/&gt;&lt;lineCharCount val=&quot;64&quot;/&gt;&lt;lineCharCount val=&quot;17&quot;/&gt;&lt;lineCharCount val=&quot;11&quot;/&gt;&lt;lineCharCount val=&quot;30&quot;/&gt;&lt;/TableIndex&gt;&lt;/ShapeTextInfo&gt;"/>
  <p:tag name="HTML_SHAPEINFO" val="&lt;ThreeDShapeInfo&gt;&lt;uuid val=&quot;{2D15071B-1ABD-4A06-8327-58271D699F42}&quot;/&gt;&lt;isInvalidForFieldText val=&quot;0&quot;/&gt;&lt;Image&gt;&lt;filename val=&quot;C:\Users\ngladky\AppData\Local\Temp\CP10840495324234Session\CPTrustFolder10840495324250\PPTImport10840495396837\data\asimages\{2D15071B-1ABD-4A06-8327-58271D699F42}_20.png&quot;/&gt;&lt;left val=&quot;109&quot;/&gt;&lt;top val=&quot;214&quot;/&gt;&lt;width val=&quot;1410&quot;/&gt;&lt;height val=&quot;611&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83C54242-1B01-4C53-90AA-2C2618DC91C0}&quot;/&gt;&lt;isInvalidForFieldText val=&quot;0&quot;/&gt;&lt;Image&gt;&lt;filename val=&quot;C:\Users\ngladky\AppData\Local\Temp\CP10840495324234Session\CPTrustFolder10840495324250\PPTImport10840495396837\data\asimages\{83C54242-1B01-4C53-90AA-2C2618DC91C0}_21.png&quot;/&gt;&lt;left val=&quot;77&quot;/&gt;&lt;top val=&quot;47&quot;/&gt;&lt;width val=&quot;1413&quot;/&gt;&lt;height val=&quot;175&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INFO" val="&lt;ThreeDShapeInfo&gt;&lt;uuid val=&quot;{56EF4E0C-2223-44FA-AF06-AAFC86F5864F}&quot;/&gt;&lt;isInvalidForFieldText val=&quot;0&quot;/&gt;&lt;Image&gt;&lt;filename val=&quot;C:\Users\ngladky\AppData\Local\Temp\CP10840495324234Session\CPTrustFolder10840495324250\PPTImport10840495396837\data\asimages\{56EF4E0C-2223-44FA-AF06-AAFC86F5864F}_21.png&quot;/&gt;&lt;left val=&quot;105&quot;/&gt;&lt;top val=&quot;230&quot;/&gt;&lt;width val=&quot;866&quot;/&gt;&lt;height val=&quot;531&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3f8dd21-1bf7-4e2d-a700-96e63af751dc">
      <UserInfo>
        <DisplayName>Julie S Sharma</DisplayName>
        <AccountId>22</AccountId>
        <AccountType/>
      </UserInfo>
      <UserInfo>
        <DisplayName>Theresa O'Connell</DisplayName>
        <AccountId>18</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C54F696BA415E4987BFE972C984A883" ma:contentTypeVersion="19" ma:contentTypeDescription="Create a new document." ma:contentTypeScope="" ma:versionID="15575daf72545f56295a7cf9c8ca3f6a">
  <xsd:schema xmlns:xsd="http://www.w3.org/2001/XMLSchema" xmlns:xs="http://www.w3.org/2001/XMLSchema" xmlns:p="http://schemas.microsoft.com/office/2006/metadata/properties" xmlns:ns2="d3f8dd21-1bf7-4e2d-a700-96e63af751dc" targetNamespace="http://schemas.microsoft.com/office/2006/metadata/properties" ma:root="true" ma:fieldsID="30f6da0677138a3621db8653dad0d247" ns2:_="">
    <xsd:import namespace="d3f8dd21-1bf7-4e2d-a700-96e63af751dc"/>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f8dd21-1bf7-4e2d-a700-96e63af751d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5C7CE6-935E-45F5-A616-5A06C3FDDCEB}">
  <ds:schemaRefs>
    <ds:schemaRef ds:uri="http://schemas.openxmlformats.org/package/2006/metadata/core-properties"/>
    <ds:schemaRef ds:uri="d3f8dd21-1bf7-4e2d-a700-96e63af751dc"/>
    <ds:schemaRef ds:uri="http://schemas.microsoft.com/office/2006/documentManagement/types"/>
    <ds:schemaRef ds:uri="http://purl.org/dc/elements/1.1/"/>
    <ds:schemaRef ds:uri="http://schemas.microsoft.com/office/infopath/2007/PartnerControls"/>
    <ds:schemaRef ds:uri="http://purl.org/dc/dcmitype/"/>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6A9C6305-08DE-4E16-85FB-9F2C904DA7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f8dd21-1bf7-4e2d-a700-96e63af751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8484B3-A68A-49E7-B4A7-56EC976C18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2024</TotalTime>
  <Words>1339</Words>
  <Application>Microsoft Office PowerPoint</Application>
  <PresentationFormat>Widescreen</PresentationFormat>
  <Paragraphs>294</Paragraphs>
  <Slides>34</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Courier New</vt:lpstr>
      <vt:lpstr>Wingdings</vt:lpstr>
      <vt:lpstr>Office Theme</vt:lpstr>
      <vt:lpstr>Hiring Students in SOLAR</vt:lpstr>
      <vt:lpstr>What to expect during this tutorial</vt:lpstr>
      <vt:lpstr>Becoming a Student Employment Coordinator</vt:lpstr>
      <vt:lpstr>SEC’s Responsibilities</vt:lpstr>
      <vt:lpstr>Student Employment is Accessed in SOLAR</vt:lpstr>
      <vt:lpstr>In SOLAR</vt:lpstr>
      <vt:lpstr>Creating a Job Assignment  </vt:lpstr>
      <vt:lpstr>Department ID = Your main State Budget Acct.</vt:lpstr>
      <vt:lpstr>Finding your Department ID</vt:lpstr>
      <vt:lpstr>Job Codes when Creating an Assignment</vt:lpstr>
      <vt:lpstr>Also Important:  Time Sheet Authorizers</vt:lpstr>
      <vt:lpstr>Advertise Jobs on HandShake</vt:lpstr>
      <vt:lpstr>Appointing a Student into an Assignment</vt:lpstr>
      <vt:lpstr>Clearing the Student</vt:lpstr>
      <vt:lpstr>Students should not work until  COMPLETELY  Cleared in the System</vt:lpstr>
      <vt:lpstr>Student Clearance Comments</vt:lpstr>
      <vt:lpstr>Examples of Errors and Warnings</vt:lpstr>
      <vt:lpstr>I-9 Information Warnings</vt:lpstr>
      <vt:lpstr>Maximum Hours</vt:lpstr>
      <vt:lpstr>The Student Work Week</vt:lpstr>
      <vt:lpstr>Time Sheets</vt:lpstr>
      <vt:lpstr>Checking Federal Work Study Balance</vt:lpstr>
      <vt:lpstr>Terminating an Appointment</vt:lpstr>
      <vt:lpstr>Extending an Appointment</vt:lpstr>
      <vt:lpstr>Extending an Appointment Note</vt:lpstr>
      <vt:lpstr>Updating Assignments</vt:lpstr>
      <vt:lpstr>Sometimes you may have to.. Terminate and Create New Assignments</vt:lpstr>
      <vt:lpstr>Notes on Old Assignments in SOLAR </vt:lpstr>
      <vt:lpstr>More Reports and Rosters SEC’s Can Draw</vt:lpstr>
      <vt:lpstr>Student Paychecks</vt:lpstr>
      <vt:lpstr>Why a Student did not Receive a Paycheck</vt:lpstr>
      <vt:lpstr>Lost Paychecks</vt:lpstr>
      <vt:lpstr>Help &amp; Questions</vt:lpstr>
      <vt:lpstr>Thank you for participating in this training module</vt:lpstr>
    </vt:vector>
  </TitlesOfParts>
  <Company>Stony Brook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Hiring Students in SOLAR</dc:title>
  <dc:creator>Nichole M Gladky</dc:creator>
  <cp:lastModifiedBy>Nichole M Gladky</cp:lastModifiedBy>
  <cp:revision>198</cp:revision>
  <cp:lastPrinted>2015-03-25T15:50:27Z</cp:lastPrinted>
  <dcterms:created xsi:type="dcterms:W3CDTF">2014-08-04T14:05:43Z</dcterms:created>
  <dcterms:modified xsi:type="dcterms:W3CDTF">2019-09-13T17:29:09Z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0x0101001C54F696BA415E4987BFE972C984A883</vt:lpwstr>
  </property>
</Properties>
</file>